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3"/>
    <p:sldId id="364" r:id="rId4"/>
    <p:sldId id="259" r:id="rId5"/>
    <p:sldId id="268" r:id="rId6"/>
    <p:sldId id="299" r:id="rId7"/>
    <p:sldId id="300" r:id="rId8"/>
    <p:sldId id="466" r:id="rId9"/>
    <p:sldId id="467" r:id="rId10"/>
    <p:sldId id="468" r:id="rId11"/>
    <p:sldId id="469" r:id="rId12"/>
    <p:sldId id="470" r:id="rId13"/>
    <p:sldId id="471" r:id="rId14"/>
    <p:sldId id="472" r:id="rId15"/>
    <p:sldId id="473" r:id="rId16"/>
    <p:sldId id="474" r:id="rId17"/>
    <p:sldId id="475" r:id="rId18"/>
    <p:sldId id="476" r:id="rId19"/>
    <p:sldId id="477" r:id="rId20"/>
    <p:sldId id="479" r:id="rId21"/>
    <p:sldId id="480" r:id="rId22"/>
    <p:sldId id="481" r:id="rId23"/>
    <p:sldId id="483" r:id="rId24"/>
    <p:sldId id="447" r:id="rId25"/>
    <p:sldId id="448" r:id="rId26"/>
    <p:sldId id="366" r:id="rId27"/>
    <p:sldId id="373" r:id="rId28"/>
    <p:sldId id="374" r:id="rId29"/>
    <p:sldId id="375" r:id="rId30"/>
    <p:sldId id="376" r:id="rId31"/>
    <p:sldId id="377" r:id="rId32"/>
    <p:sldId id="367" r:id="rId33"/>
    <p:sldId id="368" r:id="rId34"/>
    <p:sldId id="370" r:id="rId35"/>
    <p:sldId id="393" r:id="rId36"/>
    <p:sldId id="465" r:id="rId37"/>
    <p:sldId id="394" r:id="rId38"/>
    <p:sldId id="438" r:id="rId39"/>
    <p:sldId id="399" r:id="rId40"/>
    <p:sldId id="439" r:id="rId41"/>
    <p:sldId id="395" r:id="rId42"/>
    <p:sldId id="440" r:id="rId43"/>
    <p:sldId id="396" r:id="rId44"/>
    <p:sldId id="441" r:id="rId45"/>
    <p:sldId id="397" r:id="rId46"/>
    <p:sldId id="442" r:id="rId47"/>
    <p:sldId id="398" r:id="rId48"/>
    <p:sldId id="444" r:id="rId49"/>
    <p:sldId id="445" r:id="rId50"/>
    <p:sldId id="484" r:id="rId51"/>
    <p:sldId id="400" r:id="rId52"/>
    <p:sldId id="401" r:id="rId53"/>
    <p:sldId id="28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Nelson" initials="RN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F3E"/>
    <a:srgbClr val="06283D"/>
    <a:srgbClr val="3E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commentAuthors" Target="commentAuthors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 flip="none" rotWithShape="1">
          <a:gsLst>
            <a:gs pos="100000">
              <a:srgbClr val="161D2C"/>
            </a:gs>
            <a:gs pos="0">
              <a:srgbClr val="005B9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80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0" i="0" spc="-300" dirty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  <a:endParaRPr sz="9600" b="0" i="0" spc="-300" dirty="0">
              <a:solidFill>
                <a:schemeClr val="tx1"/>
              </a:solidFill>
              <a:latin typeface="Amazon Ember Heavy" panose="020B0603020204020204" pitchFamily="34" charset="0"/>
              <a:ea typeface="Amazon Ember Heavy" panose="020B0603020204020204" pitchFamily="34" charset="0"/>
              <a:cs typeface="Amazon Ember Heavy" panose="020B0603020204020204" pitchFamily="34" charset="0"/>
            </a:endParaRP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8575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575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375210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75210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1845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21845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0.png"/><Relationship Id="rId3" Type="http://schemas.openxmlformats.org/officeDocument/2006/relationships/image" Target="../media/image4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123190"/>
            <a:ext cx="12192000" cy="673481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 sz="150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525" y="2263140"/>
            <a:ext cx="11060430" cy="2331720"/>
          </a:xfrm>
        </p:spPr>
        <p:txBody>
          <a:bodyPr>
            <a:normAutofit fontScale="90000"/>
          </a:bodyPr>
          <a:p>
            <a:r>
              <a:rPr>
                <a:solidFill>
                  <a:schemeClr val="bg1"/>
                </a:solidFill>
              </a:rPr>
              <a:t>Pilares para a criação de um código, uma visão sobre padrões de projeto e qualidade.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>
                <a:solidFill>
                  <a:schemeClr val="bg1"/>
                </a:solidFill>
                <a:sym typeface="+mn-ea"/>
              </a:rPr>
              <a:t>D</a:t>
            </a:r>
            <a:r>
              <a:rPr lang="en-US">
                <a:solidFill>
                  <a:schemeClr val="bg1"/>
                </a:solidFill>
                <a:sym typeface="+mn-ea"/>
              </a:rPr>
              <a:t>esign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P</a:t>
            </a:r>
            <a:r>
              <a:rPr lang="en-US">
                <a:solidFill>
                  <a:schemeClr val="bg1"/>
                </a:solidFill>
                <a:sym typeface="+mn-ea"/>
              </a:rPr>
              <a:t>atterns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C</a:t>
            </a:r>
            <a:r>
              <a:rPr lang="en-US">
                <a:solidFill>
                  <a:schemeClr val="bg1"/>
                </a:solidFill>
                <a:sym typeface="+mn-ea"/>
              </a:rPr>
              <a:t>atalog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0365" y="1121410"/>
            <a:ext cx="32664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</a:rPr>
              <a:t>Architectural</a:t>
            </a:r>
            <a:r>
              <a:rPr lang="pt-PT" altLang="en-US" b="1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Standards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4044950" y="1798320"/>
            <a:ext cx="12122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</a:rPr>
              <a:t>Data Access </a:t>
            </a:r>
            <a:endParaRPr lang="pt-PT" altLang="en-US" sz="1400">
              <a:solidFill>
                <a:schemeClr val="bg1"/>
              </a:solidFill>
            </a:endParaRPr>
          </a:p>
          <a:p>
            <a:pPr algn="l"/>
            <a:r>
              <a:rPr lang="pt-PT" altLang="en-US" sz="1400">
                <a:solidFill>
                  <a:schemeClr val="bg1"/>
                </a:solidFill>
              </a:rPr>
              <a:t>Object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6492240" y="1820545"/>
            <a:ext cx="515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Flux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323215" y="6311265"/>
            <a:ext cx="89515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https://github.com/weder96/javaaula21/tree/main/ProjectDesignPartners/src/main/java/Pack20DesignPatterns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192135" y="1772920"/>
            <a:ext cx="8134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Lazy</a:t>
            </a:r>
            <a:endParaRPr lang="pt-PT" alt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pt-PT" altLang="en-US" sz="1400">
                <a:solidFill>
                  <a:schemeClr val="bg1"/>
                </a:solidFill>
              </a:rPr>
              <a:t>Loading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0000615" y="1807210"/>
            <a:ext cx="10922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Model View</a:t>
            </a:r>
            <a:endParaRPr lang="pt-PT" alt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pt-PT" altLang="en-US" sz="1400">
                <a:solidFill>
                  <a:schemeClr val="bg1"/>
                </a:solidFill>
              </a:rPr>
              <a:t>Controller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100195" y="4105910"/>
            <a:ext cx="10922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Model View</a:t>
            </a:r>
            <a:endParaRPr lang="pt-PT" alt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pt-PT" altLang="en-US" sz="1400">
                <a:solidFill>
                  <a:schemeClr val="bg1"/>
                </a:solidFill>
              </a:rPr>
              <a:t>Presenter</a:t>
            </a:r>
            <a:endParaRPr lang="pt-PT" altLang="en-US" sz="1400">
              <a:solidFill>
                <a:schemeClr val="bg1"/>
              </a:solidFill>
            </a:endParaRPr>
          </a:p>
        </p:txBody>
      </p:sp>
      <p:pic>
        <p:nvPicPr>
          <p:cNvPr id="45" name="Picture 4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0045" y="1014095"/>
            <a:ext cx="699770" cy="749300"/>
          </a:xfrm>
          <a:prstGeom prst="rect">
            <a:avLst/>
          </a:prstGeom>
        </p:spPr>
      </p:pic>
      <p:pic>
        <p:nvPicPr>
          <p:cNvPr id="4" name="Picture 3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0340" y="1010920"/>
            <a:ext cx="699770" cy="749300"/>
          </a:xfrm>
          <a:prstGeom prst="rect">
            <a:avLst/>
          </a:prstGeom>
        </p:spPr>
      </p:pic>
      <p:pic>
        <p:nvPicPr>
          <p:cNvPr id="5" name="Picture 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8810" y="1007110"/>
            <a:ext cx="699770" cy="749300"/>
          </a:xfrm>
          <a:prstGeom prst="rect">
            <a:avLst/>
          </a:prstGeom>
        </p:spPr>
      </p:pic>
      <p:pic>
        <p:nvPicPr>
          <p:cNvPr id="6" name="Picture 5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1260" y="991870"/>
            <a:ext cx="699770" cy="749300"/>
          </a:xfrm>
          <a:prstGeom prst="rect">
            <a:avLst/>
          </a:prstGeom>
        </p:spPr>
      </p:pic>
      <p:pic>
        <p:nvPicPr>
          <p:cNvPr id="14" name="Picture 13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0045" y="3302635"/>
            <a:ext cx="699770" cy="7493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6460490" y="4138930"/>
            <a:ext cx="10922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Model View</a:t>
            </a:r>
            <a:endParaRPr lang="pt-PT" alt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pt-PT" altLang="en-US" sz="1400">
                <a:solidFill>
                  <a:schemeClr val="bg1"/>
                </a:solidFill>
              </a:rPr>
              <a:t>View Model</a:t>
            </a:r>
            <a:endParaRPr lang="pt-PT" altLang="en-US" sz="1400">
              <a:solidFill>
                <a:schemeClr val="bg1"/>
              </a:solidFill>
            </a:endParaRPr>
          </a:p>
        </p:txBody>
      </p:sp>
      <p:pic>
        <p:nvPicPr>
          <p:cNvPr id="17" name="Picture 16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0340" y="3335655"/>
            <a:ext cx="69977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>
                <a:solidFill>
                  <a:schemeClr val="bg1"/>
                </a:solidFill>
                <a:sym typeface="+mn-ea"/>
              </a:rPr>
              <a:t>D</a:t>
            </a:r>
            <a:r>
              <a:rPr lang="en-US">
                <a:solidFill>
                  <a:schemeClr val="bg1"/>
                </a:solidFill>
                <a:sym typeface="+mn-ea"/>
              </a:rPr>
              <a:t>esign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P</a:t>
            </a:r>
            <a:r>
              <a:rPr lang="en-US">
                <a:solidFill>
                  <a:schemeClr val="bg1"/>
                </a:solidFill>
                <a:sym typeface="+mn-ea"/>
              </a:rPr>
              <a:t>atterns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C</a:t>
            </a:r>
            <a:r>
              <a:rPr lang="en-US">
                <a:solidFill>
                  <a:schemeClr val="bg1"/>
                </a:solidFill>
                <a:sym typeface="+mn-ea"/>
              </a:rPr>
              <a:t>atalog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08940" y="734060"/>
            <a:ext cx="347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b="1">
                <a:solidFill>
                  <a:schemeClr val="bg1"/>
                </a:solidFill>
              </a:rPr>
              <a:t>Other Design Patterns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323215" y="6482715"/>
            <a:ext cx="89515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https://github.com/weder96/javaaula21/tree/main/ProjectDesignPartners/src/main/java/Pack20DesignPatterns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710555" y="1414780"/>
            <a:ext cx="1447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>
                <a:solidFill>
                  <a:schemeClr val="bg1"/>
                </a:solidFill>
                <a:sym typeface="+mn-ea"/>
              </a:rPr>
              <a:t>EventQueue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03225" y="4879975"/>
            <a:ext cx="206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Collection Pipeline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97510" y="5641340"/>
            <a:ext cx="1387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Combinator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2842895" y="2016125"/>
            <a:ext cx="10414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Databus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2854325" y="1414145"/>
            <a:ext cx="15138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Data Mapper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5713730" y="4139565"/>
            <a:ext cx="20605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Private Class Data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5710555" y="3358515"/>
            <a:ext cx="11315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Properrty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983855" y="4267835"/>
            <a:ext cx="160337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Resource </a:t>
            </a:r>
            <a:endParaRPr lang="pt-PT" altLang="en-US">
              <a:solidFill>
                <a:schemeClr val="bg1"/>
              </a:solidFill>
              <a:sym typeface="+mn-ea"/>
            </a:endParaRPr>
          </a:p>
          <a:p>
            <a:r>
              <a:rPr lang="pt-PT" altLang="en-US">
                <a:solidFill>
                  <a:schemeClr val="bg1"/>
                </a:solidFill>
                <a:sym typeface="+mn-ea"/>
              </a:rPr>
              <a:t>Acquisition </a:t>
            </a:r>
            <a:endParaRPr lang="pt-PT" altLang="en-US">
              <a:solidFill>
                <a:schemeClr val="bg1"/>
              </a:solidFill>
              <a:sym typeface="+mn-ea"/>
            </a:endParaRPr>
          </a:p>
          <a:p>
            <a:r>
              <a:rPr lang="pt-PT" altLang="en-US">
                <a:solidFill>
                  <a:schemeClr val="bg1"/>
                </a:solidFill>
                <a:sym typeface="+mn-ea"/>
              </a:rPr>
              <a:t>IsInitialization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417830" y="1398905"/>
            <a:ext cx="15284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Acyclicvisitor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431800" y="1919605"/>
            <a:ext cx="14617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Ambassador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462915" y="2510155"/>
            <a:ext cx="9442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Balking</a:t>
            </a:r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412750" y="3100705"/>
            <a:ext cx="11487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Bytecode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410845" y="3659505"/>
            <a:ext cx="1055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Callback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403225" y="4162425"/>
            <a:ext cx="17037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Circuit Breaker</a:t>
            </a:r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2854325" y="2684780"/>
            <a:ext cx="1561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Data Transfer</a:t>
            </a:r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2854325" y="3380740"/>
            <a:ext cx="1114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Delegate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2823845" y="4114800"/>
            <a:ext cx="24231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Dependency Injection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813685" y="4918075"/>
            <a:ext cx="18796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Double Dispatch</a:t>
            </a:r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2797810" y="5671185"/>
            <a:ext cx="19926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Event Aggregator</a:t>
            </a:r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5704840" y="2004695"/>
            <a:ext cx="18059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Execute Around</a:t>
            </a:r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5703570" y="2635885"/>
            <a:ext cx="9740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Locality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8041005" y="5574665"/>
            <a:ext cx="982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Servant</a:t>
            </a:r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0269220" y="1380490"/>
            <a:ext cx="1581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Service Layer</a:t>
            </a:r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10245090" y="1997075"/>
            <a:ext cx="15030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Specification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0245090" y="2722245"/>
            <a:ext cx="13906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Thread Pool</a:t>
            </a:r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10241915" y="3488055"/>
            <a:ext cx="17907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Tolerant Reader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10242550" y="4314825"/>
            <a:ext cx="6261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pt-PT" altLang="en-US">
                <a:solidFill>
                  <a:schemeClr val="bg1"/>
                </a:solidFill>
                <a:sym typeface="+mn-ea"/>
              </a:rPr>
              <a:t>Twin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974330" y="3399155"/>
            <a:ext cx="1188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pipeline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689600" y="4920615"/>
            <a:ext cx="12858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monostate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697220" y="5593080"/>
            <a:ext cx="10452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multiton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985760" y="1333500"/>
            <a:ext cx="8382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mutex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994015" y="1998345"/>
            <a:ext cx="11912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nullobject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7975600" y="2678430"/>
            <a:ext cx="1314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object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P</a:t>
            </a:r>
            <a:r>
              <a:rPr lang="en-US">
                <a:solidFill>
                  <a:schemeClr val="bg1"/>
                </a:solidFill>
                <a:sym typeface="+mn-ea"/>
              </a:rPr>
              <a:t>ool</a:t>
            </a:r>
            <a:endParaRPr lang="en-US"/>
          </a:p>
        </p:txBody>
      </p:sp>
      <p:pic>
        <p:nvPicPr>
          <p:cNvPr id="45" name="Picture 4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605" y="1464310"/>
            <a:ext cx="176530" cy="200660"/>
          </a:xfrm>
          <a:prstGeom prst="rect">
            <a:avLst/>
          </a:prstGeom>
        </p:spPr>
      </p:pic>
      <p:pic>
        <p:nvPicPr>
          <p:cNvPr id="46" name="Picture 45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170" y="1997075"/>
            <a:ext cx="187325" cy="200660"/>
          </a:xfrm>
          <a:prstGeom prst="rect">
            <a:avLst/>
          </a:prstGeom>
        </p:spPr>
      </p:pic>
      <p:pic>
        <p:nvPicPr>
          <p:cNvPr id="47" name="Picture 46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870" y="2593975"/>
            <a:ext cx="187325" cy="200660"/>
          </a:xfrm>
          <a:prstGeom prst="rect">
            <a:avLst/>
          </a:prstGeom>
        </p:spPr>
      </p:pic>
      <p:pic>
        <p:nvPicPr>
          <p:cNvPr id="48" name="Picture 47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5270" y="3180080"/>
            <a:ext cx="187325" cy="200660"/>
          </a:xfrm>
          <a:prstGeom prst="rect">
            <a:avLst/>
          </a:prstGeom>
        </p:spPr>
      </p:pic>
      <p:pic>
        <p:nvPicPr>
          <p:cNvPr id="50" name="Picture 49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0020" y="3726815"/>
            <a:ext cx="187325" cy="200660"/>
          </a:xfrm>
          <a:prstGeom prst="rect">
            <a:avLst/>
          </a:prstGeom>
        </p:spPr>
      </p:pic>
      <p:pic>
        <p:nvPicPr>
          <p:cNvPr id="51" name="Picture 50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8035" y="4226560"/>
            <a:ext cx="187325" cy="200660"/>
          </a:xfrm>
          <a:prstGeom prst="rect">
            <a:avLst/>
          </a:prstGeom>
        </p:spPr>
      </p:pic>
      <p:pic>
        <p:nvPicPr>
          <p:cNvPr id="52" name="Picture 51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6335" y="4941570"/>
            <a:ext cx="187325" cy="200660"/>
          </a:xfrm>
          <a:prstGeom prst="rect">
            <a:avLst/>
          </a:prstGeom>
        </p:spPr>
      </p:pic>
      <p:pic>
        <p:nvPicPr>
          <p:cNvPr id="53" name="Picture 52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985" y="5725160"/>
            <a:ext cx="187325" cy="200660"/>
          </a:xfrm>
          <a:prstGeom prst="rect">
            <a:avLst/>
          </a:prstGeom>
        </p:spPr>
      </p:pic>
      <p:pic>
        <p:nvPicPr>
          <p:cNvPr id="54" name="Picture 53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165" y="1482725"/>
            <a:ext cx="176530" cy="200660"/>
          </a:xfrm>
          <a:prstGeom prst="rect">
            <a:avLst/>
          </a:prstGeom>
        </p:spPr>
      </p:pic>
      <p:pic>
        <p:nvPicPr>
          <p:cNvPr id="55" name="Picture 5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2099945"/>
            <a:ext cx="176530" cy="200660"/>
          </a:xfrm>
          <a:prstGeom prst="rect">
            <a:avLst/>
          </a:prstGeom>
        </p:spPr>
      </p:pic>
      <p:pic>
        <p:nvPicPr>
          <p:cNvPr id="56" name="Picture 55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5790" y="2762250"/>
            <a:ext cx="176530" cy="200660"/>
          </a:xfrm>
          <a:prstGeom prst="rect">
            <a:avLst/>
          </a:prstGeom>
        </p:spPr>
      </p:pic>
      <p:pic>
        <p:nvPicPr>
          <p:cNvPr id="57" name="Picture 56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0" y="3458845"/>
            <a:ext cx="176530" cy="200660"/>
          </a:xfrm>
          <a:prstGeom prst="rect">
            <a:avLst/>
          </a:prstGeom>
        </p:spPr>
      </p:pic>
      <p:pic>
        <p:nvPicPr>
          <p:cNvPr id="58" name="Picture 57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0" y="4162425"/>
            <a:ext cx="176530" cy="200660"/>
          </a:xfrm>
          <a:prstGeom prst="rect">
            <a:avLst/>
          </a:prstGeom>
        </p:spPr>
      </p:pic>
      <p:pic>
        <p:nvPicPr>
          <p:cNvPr id="59" name="Picture 58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3285" y="4989195"/>
            <a:ext cx="176530" cy="200660"/>
          </a:xfrm>
          <a:prstGeom prst="rect">
            <a:avLst/>
          </a:prstGeom>
        </p:spPr>
      </p:pic>
      <p:pic>
        <p:nvPicPr>
          <p:cNvPr id="60" name="Picture 59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0440" y="5755005"/>
            <a:ext cx="176530" cy="200660"/>
          </a:xfrm>
          <a:prstGeom prst="rect">
            <a:avLst/>
          </a:prstGeom>
        </p:spPr>
      </p:pic>
      <p:pic>
        <p:nvPicPr>
          <p:cNvPr id="61" name="Picture 60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7720" y="1464310"/>
            <a:ext cx="176530" cy="200660"/>
          </a:xfrm>
          <a:prstGeom prst="rect">
            <a:avLst/>
          </a:prstGeom>
        </p:spPr>
      </p:pic>
      <p:pic>
        <p:nvPicPr>
          <p:cNvPr id="62" name="Picture 61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7455" y="1417320"/>
            <a:ext cx="176530" cy="200660"/>
          </a:xfrm>
          <a:prstGeom prst="rect">
            <a:avLst/>
          </a:prstGeom>
        </p:spPr>
      </p:pic>
      <p:pic>
        <p:nvPicPr>
          <p:cNvPr id="63" name="Picture 62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6085" y="1464310"/>
            <a:ext cx="176530" cy="200660"/>
          </a:xfrm>
          <a:prstGeom prst="rect">
            <a:avLst/>
          </a:prstGeom>
        </p:spPr>
      </p:pic>
      <p:pic>
        <p:nvPicPr>
          <p:cNvPr id="64" name="Picture 63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8135" y="2080895"/>
            <a:ext cx="176530" cy="200660"/>
          </a:xfrm>
          <a:prstGeom prst="rect">
            <a:avLst/>
          </a:prstGeom>
        </p:spPr>
      </p:pic>
      <p:pic>
        <p:nvPicPr>
          <p:cNvPr id="65" name="Picture 6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5275" y="2099945"/>
            <a:ext cx="176530" cy="200660"/>
          </a:xfrm>
          <a:prstGeom prst="rect">
            <a:avLst/>
          </a:prstGeom>
        </p:spPr>
      </p:pic>
      <p:pic>
        <p:nvPicPr>
          <p:cNvPr id="66" name="Picture 65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0" y="2088515"/>
            <a:ext cx="176530" cy="200660"/>
          </a:xfrm>
          <a:prstGeom prst="rect">
            <a:avLst/>
          </a:prstGeom>
        </p:spPr>
      </p:pic>
      <p:pic>
        <p:nvPicPr>
          <p:cNvPr id="67" name="Picture 66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6070" y="2724150"/>
            <a:ext cx="176530" cy="200660"/>
          </a:xfrm>
          <a:prstGeom prst="rect">
            <a:avLst/>
          </a:prstGeom>
        </p:spPr>
      </p:pic>
      <p:pic>
        <p:nvPicPr>
          <p:cNvPr id="68" name="Picture 67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0205" y="2757805"/>
            <a:ext cx="176530" cy="200660"/>
          </a:xfrm>
          <a:prstGeom prst="rect">
            <a:avLst/>
          </a:prstGeom>
        </p:spPr>
      </p:pic>
      <p:pic>
        <p:nvPicPr>
          <p:cNvPr id="69" name="Picture 68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71605" y="2806065"/>
            <a:ext cx="176530" cy="200660"/>
          </a:xfrm>
          <a:prstGeom prst="rect">
            <a:avLst/>
          </a:prstGeom>
        </p:spPr>
      </p:pic>
      <p:pic>
        <p:nvPicPr>
          <p:cNvPr id="70" name="Picture 69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5300" y="3548380"/>
            <a:ext cx="176530" cy="200660"/>
          </a:xfrm>
          <a:prstGeom prst="rect">
            <a:avLst/>
          </a:prstGeom>
        </p:spPr>
      </p:pic>
      <p:pic>
        <p:nvPicPr>
          <p:cNvPr id="71" name="Picture 70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0" y="4398645"/>
            <a:ext cx="176530" cy="200660"/>
          </a:xfrm>
          <a:prstGeom prst="rect">
            <a:avLst/>
          </a:prstGeom>
        </p:spPr>
      </p:pic>
      <p:pic>
        <p:nvPicPr>
          <p:cNvPr id="72" name="Picture 71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6520" y="3526155"/>
            <a:ext cx="176530" cy="200660"/>
          </a:xfrm>
          <a:prstGeom prst="rect">
            <a:avLst/>
          </a:prstGeom>
        </p:spPr>
      </p:pic>
      <p:pic>
        <p:nvPicPr>
          <p:cNvPr id="73" name="Picture 72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0" y="3464560"/>
            <a:ext cx="176530" cy="200660"/>
          </a:xfrm>
          <a:prstGeom prst="rect">
            <a:avLst/>
          </a:prstGeom>
        </p:spPr>
      </p:pic>
      <p:pic>
        <p:nvPicPr>
          <p:cNvPr id="74" name="Picture 73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3025" y="4208145"/>
            <a:ext cx="176530" cy="200660"/>
          </a:xfrm>
          <a:prstGeom prst="rect">
            <a:avLst/>
          </a:prstGeom>
        </p:spPr>
      </p:pic>
      <p:pic>
        <p:nvPicPr>
          <p:cNvPr id="75" name="Picture 7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5047615"/>
            <a:ext cx="176530" cy="200660"/>
          </a:xfrm>
          <a:prstGeom prst="rect">
            <a:avLst/>
          </a:prstGeom>
        </p:spPr>
      </p:pic>
      <p:pic>
        <p:nvPicPr>
          <p:cNvPr id="76" name="Picture 75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2430" y="5676900"/>
            <a:ext cx="176530" cy="200660"/>
          </a:xfrm>
          <a:prstGeom prst="rect">
            <a:avLst/>
          </a:prstGeom>
        </p:spPr>
      </p:pic>
      <p:pic>
        <p:nvPicPr>
          <p:cNvPr id="77" name="Picture 76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8745" y="5676900"/>
            <a:ext cx="176530" cy="200660"/>
          </a:xfrm>
          <a:prstGeom prst="rect">
            <a:avLst/>
          </a:prstGeom>
        </p:spPr>
      </p:pic>
      <p:pic>
        <p:nvPicPr>
          <p:cNvPr id="78" name="Picture 77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5275" y="4398645"/>
            <a:ext cx="176530" cy="2006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0"/>
            <a:ext cx="12192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Text Box 10"/>
          <p:cNvSpPr txBox="1"/>
          <p:nvPr/>
        </p:nvSpPr>
        <p:spPr>
          <a:xfrm>
            <a:off x="1728470" y="2661920"/>
            <a:ext cx="6617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altLang="en-US" sz="4000">
                <a:solidFill>
                  <a:schemeClr val="bg1"/>
                </a:solidFill>
                <a:sym typeface="+mn-ea"/>
              </a:rPr>
              <a:t>Software A</a:t>
            </a:r>
            <a:r>
              <a:rPr lang="en-US" sz="4000">
                <a:solidFill>
                  <a:schemeClr val="bg1"/>
                </a:solidFill>
                <a:sym typeface="+mn-ea"/>
              </a:rPr>
              <a:t>rchitecture</a:t>
            </a:r>
            <a:endParaRPr lang="pt-PT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altLang="en-US">
                <a:solidFill>
                  <a:schemeClr val="bg1"/>
                </a:solidFill>
                <a:sym typeface="+mn-ea"/>
              </a:rPr>
              <a:t>Software A</a:t>
            </a:r>
            <a:r>
              <a:rPr lang="en-US">
                <a:solidFill>
                  <a:schemeClr val="bg1"/>
                </a:solidFill>
                <a:sym typeface="+mn-ea"/>
              </a:rPr>
              <a:t>rchitecture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113544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600">
                <a:solidFill>
                  <a:schemeClr val="bg1"/>
                </a:solidFill>
              </a:rPr>
              <a:t>https://blog.devgenius.io/top-10-architecture-characteristics-non-functional-requirements-with-cheatsheat-7ad14bbb0a9b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739140"/>
            <a:ext cx="9284335" cy="56534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010140" y="344170"/>
            <a:ext cx="1988185" cy="5939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2000">
                <a:solidFill>
                  <a:schemeClr val="bg1"/>
                </a:solidFill>
              </a:rPr>
              <a:t>1. </a:t>
            </a:r>
            <a:r>
              <a:rPr lang="en-US" sz="2000">
                <a:solidFill>
                  <a:schemeClr val="bg1"/>
                </a:solidFill>
              </a:rPr>
              <a:t>Scalability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sym typeface="+mn-ea"/>
              </a:rPr>
              <a:t>2. </a:t>
            </a:r>
            <a:r>
              <a:rPr lang="en-US" sz="2000">
                <a:solidFill>
                  <a:schemeClr val="bg1"/>
                </a:solidFill>
              </a:rPr>
              <a:t>Availability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sym typeface="+mn-ea"/>
              </a:rPr>
              <a:t>3. </a:t>
            </a:r>
            <a:r>
              <a:rPr lang="en-US" sz="2000">
                <a:solidFill>
                  <a:schemeClr val="bg1"/>
                </a:solidFill>
              </a:rPr>
              <a:t>Extensibility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sym typeface="+mn-ea"/>
              </a:rPr>
              <a:t>4. </a:t>
            </a:r>
            <a:r>
              <a:rPr lang="en-US" sz="2000">
                <a:solidFill>
                  <a:schemeClr val="bg1"/>
                </a:solidFill>
              </a:rPr>
              <a:t>Consistency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sym typeface="+mn-ea"/>
              </a:rPr>
              <a:t>5. </a:t>
            </a:r>
            <a:r>
              <a:rPr lang="en-US" sz="2000">
                <a:solidFill>
                  <a:schemeClr val="bg1"/>
                </a:solidFill>
              </a:rPr>
              <a:t>Resiliency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sym typeface="+mn-ea"/>
              </a:rPr>
              <a:t>6. </a:t>
            </a:r>
            <a:r>
              <a:rPr lang="en-US" sz="2000">
                <a:solidFill>
                  <a:schemeClr val="bg1"/>
                </a:solidFill>
              </a:rPr>
              <a:t>Usability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sym typeface="+mn-ea"/>
              </a:rPr>
              <a:t>7. </a:t>
            </a:r>
            <a:r>
              <a:rPr lang="en-US" sz="2000">
                <a:solidFill>
                  <a:schemeClr val="bg1"/>
                </a:solidFill>
              </a:rPr>
              <a:t>Observability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sym typeface="+mn-ea"/>
              </a:rPr>
              <a:t>8. </a:t>
            </a:r>
            <a:r>
              <a:rPr lang="en-US" sz="2000">
                <a:solidFill>
                  <a:schemeClr val="bg1"/>
                </a:solidFill>
              </a:rPr>
              <a:t>Security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sym typeface="+mn-ea"/>
              </a:rPr>
              <a:t>9. </a:t>
            </a:r>
            <a:r>
              <a:rPr lang="en-US" sz="2000">
                <a:solidFill>
                  <a:schemeClr val="bg1"/>
                </a:solidFill>
              </a:rPr>
              <a:t>Durability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sym typeface="+mn-ea"/>
              </a:rPr>
              <a:t>10. </a:t>
            </a:r>
            <a:r>
              <a:rPr lang="en-US" sz="2000">
                <a:solidFill>
                  <a:schemeClr val="bg1"/>
                </a:solidFill>
              </a:rPr>
              <a:t>Agility</a:t>
            </a:r>
            <a:endParaRPr 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0"/>
            <a:ext cx="12192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Text Box 10"/>
          <p:cNvSpPr txBox="1"/>
          <p:nvPr/>
        </p:nvSpPr>
        <p:spPr>
          <a:xfrm>
            <a:off x="1887855" y="2757170"/>
            <a:ext cx="48660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altLang="en-US" sz="4000">
                <a:solidFill>
                  <a:schemeClr val="bg1"/>
                </a:solidFill>
                <a:sym typeface="+mn-ea"/>
              </a:rPr>
              <a:t>C</a:t>
            </a:r>
            <a:r>
              <a:rPr lang="en-US" sz="4000">
                <a:solidFill>
                  <a:schemeClr val="bg1"/>
                </a:solidFill>
                <a:sym typeface="+mn-ea"/>
              </a:rPr>
              <a:t>lean</a:t>
            </a:r>
            <a:r>
              <a:rPr lang="pt-PT" altLang="en-US" sz="4000">
                <a:solidFill>
                  <a:schemeClr val="bg1"/>
                </a:solidFill>
                <a:sym typeface="+mn-ea"/>
              </a:rPr>
              <a:t> A</a:t>
            </a:r>
            <a:r>
              <a:rPr lang="en-US" sz="4000">
                <a:solidFill>
                  <a:schemeClr val="bg1"/>
                </a:solidFill>
                <a:sym typeface="+mn-ea"/>
              </a:rPr>
              <a:t>rchitecture</a:t>
            </a:r>
            <a:endParaRPr lang="pt-PT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altLang="en-US">
                <a:solidFill>
                  <a:schemeClr val="bg1"/>
                </a:solidFill>
                <a:sym typeface="+mn-ea"/>
              </a:rPr>
              <a:t>C</a:t>
            </a:r>
            <a:r>
              <a:rPr lang="en-US">
                <a:solidFill>
                  <a:schemeClr val="bg1"/>
                </a:solidFill>
                <a:sym typeface="+mn-ea"/>
              </a:rPr>
              <a:t>lean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A</a:t>
            </a:r>
            <a:r>
              <a:rPr lang="en-US">
                <a:solidFill>
                  <a:schemeClr val="bg1"/>
                </a:solidFill>
                <a:sym typeface="+mn-ea"/>
              </a:rPr>
              <a:t>rchitecture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6946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https://www.zup.com.br/blog/clean-architecture-arquitetura-limpa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70585" y="1339215"/>
            <a:ext cx="9558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The goal of software architecture is to minimize the human resources required to build and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maintain the required system.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7480" y="2092325"/>
            <a:ext cx="3406775" cy="42081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04570" y="2280920"/>
            <a:ext cx="80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>
                <a:solidFill>
                  <a:schemeClr val="bg1"/>
                </a:solidFill>
              </a:rPr>
              <a:t>SOLID</a:t>
            </a:r>
            <a:endParaRPr lang="pt-PT" altLang="en-US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07745" y="2827020"/>
            <a:ext cx="1276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>
                <a:solidFill>
                  <a:schemeClr val="bg1"/>
                </a:solidFill>
                <a:sym typeface="+mn-ea"/>
              </a:rPr>
              <a:t>H</a:t>
            </a:r>
            <a:r>
              <a:rPr>
                <a:solidFill>
                  <a:schemeClr val="bg1"/>
                </a:solidFill>
                <a:sym typeface="+mn-ea"/>
              </a:rPr>
              <a:t>exagonal</a:t>
            </a:r>
            <a:endParaRPr lang="pt-PT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sym typeface="+mn-ea"/>
              </a:rPr>
              <a:t>Understanding the </a:t>
            </a:r>
            <a:r>
              <a:rPr lang="pt-PT">
                <a:solidFill>
                  <a:schemeClr val="bg1"/>
                </a:solidFill>
                <a:sym typeface="+mn-ea"/>
              </a:rPr>
              <a:t>H</a:t>
            </a:r>
            <a:r>
              <a:rPr>
                <a:solidFill>
                  <a:schemeClr val="bg1"/>
                </a:solidFill>
                <a:sym typeface="+mn-ea"/>
              </a:rPr>
              <a:t>exagonal </a:t>
            </a:r>
            <a:r>
              <a:rPr lang="pt-PT">
                <a:solidFill>
                  <a:schemeClr val="bg1"/>
                </a:solidFill>
                <a:sym typeface="+mn-ea"/>
              </a:rPr>
              <a:t>A</a:t>
            </a:r>
            <a:r>
              <a:rPr>
                <a:solidFill>
                  <a:schemeClr val="bg1"/>
                </a:solidFill>
                <a:sym typeface="+mn-ea"/>
              </a:rPr>
              <a:t>rchitecture</a:t>
            </a:r>
            <a:endParaRPr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6946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https://www.zup.com.br/blog/clean-architecture-arquitetura-limpa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260475"/>
            <a:ext cx="7037070" cy="4775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30" y="1260475"/>
            <a:ext cx="3674745" cy="210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30" y="4199255"/>
            <a:ext cx="367411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0"/>
            <a:ext cx="12192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Text Box 10"/>
          <p:cNvSpPr txBox="1"/>
          <p:nvPr/>
        </p:nvSpPr>
        <p:spPr>
          <a:xfrm>
            <a:off x="500380" y="1013460"/>
            <a:ext cx="637984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sz="4000">
                <a:solidFill>
                  <a:schemeClr val="bg1"/>
                </a:solidFill>
                <a:sym typeface="+mn-ea"/>
              </a:rPr>
              <a:t>Monolithic</a:t>
            </a:r>
            <a:endParaRPr lang="pt-PT" sz="4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pt-PT" sz="4000">
                <a:solidFill>
                  <a:schemeClr val="bg1"/>
                </a:solidFill>
                <a:sym typeface="+mn-ea"/>
              </a:rPr>
              <a:t> </a:t>
            </a:r>
            <a:endParaRPr lang="pt-PT" sz="4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pt-PT" sz="4000">
                <a:solidFill>
                  <a:schemeClr val="bg1"/>
                </a:solidFill>
                <a:sym typeface="+mn-ea"/>
              </a:rPr>
              <a:t>Microservices</a:t>
            </a:r>
            <a:r>
              <a:rPr lang="pt-PT" sz="4000">
                <a:solidFill>
                  <a:schemeClr val="bg1"/>
                </a:solidFill>
              </a:rPr>
              <a:t> </a:t>
            </a:r>
            <a:endParaRPr lang="pt-PT" sz="4000">
              <a:solidFill>
                <a:schemeClr val="bg1"/>
              </a:solidFill>
            </a:endParaRPr>
          </a:p>
          <a:p>
            <a:pPr algn="l"/>
            <a:endParaRPr lang="pt-PT" sz="4000">
              <a:solidFill>
                <a:schemeClr val="bg1"/>
              </a:solidFill>
            </a:endParaRPr>
          </a:p>
          <a:p>
            <a:pPr algn="l"/>
            <a:r>
              <a:rPr lang="pt-PT" sz="4000">
                <a:solidFill>
                  <a:schemeClr val="bg1"/>
                </a:solidFill>
              </a:rPr>
              <a:t>Serverless</a:t>
            </a:r>
            <a:endParaRPr lang="pt-PT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>
                <a:solidFill>
                  <a:schemeClr val="bg1"/>
                </a:solidFill>
                <a:sym typeface="+mn-ea"/>
              </a:rPr>
              <a:t>Monolithic vs Microservices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94640" y="6104890"/>
            <a:ext cx="74409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https://xbsoftware.com/blog/microservices-vs-monolithic-architecture/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https://arquiteturadesoftware.online/integrando-sistemas-de-software/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840" y="816610"/>
            <a:ext cx="6667500" cy="50723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>
                <a:solidFill>
                  <a:schemeClr val="bg1"/>
                </a:solidFill>
                <a:sym typeface="+mn-ea"/>
              </a:rPr>
              <a:t>Microservices Management Database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61665" y="6035040"/>
            <a:ext cx="891730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https://microservices.io/</a:t>
            </a:r>
            <a:endParaRPr lang="en-US" sz="1400">
              <a:solidFill>
                <a:schemeClr val="bg1"/>
              </a:solidFill>
            </a:endParaRPr>
          </a:p>
          <a:p>
            <a:pPr algn="l"/>
            <a:r>
              <a:rPr lang="en-US" sz="1400">
                <a:solidFill>
                  <a:schemeClr val="bg1"/>
                </a:solidFill>
              </a:rPr>
              <a:t>https://docs.aws.amazon.com/prescriptive-guidance/latest/modernization-data-persistence/cqrs-pattern.html</a:t>
            </a:r>
            <a:endParaRPr lang="en-US" sz="1400">
              <a:solidFill>
                <a:schemeClr val="bg1"/>
              </a:solidFill>
            </a:endParaRPr>
          </a:p>
          <a:p>
            <a:pPr algn="l"/>
            <a:r>
              <a:rPr lang="en-US" sz="1400">
                <a:solidFill>
                  <a:schemeClr val="bg1"/>
                </a:solidFill>
                <a:sym typeface="+mn-ea"/>
              </a:rPr>
              <a:t>https://github.com/weder96/microServiceDemo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48030" y="962025"/>
            <a:ext cx="5531485" cy="53543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Database per Service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Shared database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Saga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API Composition</a:t>
            </a:r>
            <a:r>
              <a:rPr lang="pt-PT" altLang="en-US">
                <a:solidFill>
                  <a:schemeClr val="bg1"/>
                </a:solidFill>
              </a:rPr>
              <a:t> (API Gateway)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CQRS</a:t>
            </a:r>
            <a:r>
              <a:rPr lang="pt-PT" altLang="en-US">
                <a:solidFill>
                  <a:schemeClr val="bg1"/>
                </a:solidFill>
              </a:rPr>
              <a:t> (Command Query Responsibility Segregation)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Domain event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Event sourcing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5" name="Picture 4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635" y="861695"/>
            <a:ext cx="356870" cy="382270"/>
          </a:xfrm>
          <a:prstGeom prst="rect">
            <a:avLst/>
          </a:prstGeom>
        </p:spPr>
      </p:pic>
      <p:pic>
        <p:nvPicPr>
          <p:cNvPr id="2" name="Picture 1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1712595"/>
            <a:ext cx="356870" cy="382270"/>
          </a:xfrm>
          <a:prstGeom prst="rect">
            <a:avLst/>
          </a:prstGeom>
        </p:spPr>
      </p:pic>
      <p:pic>
        <p:nvPicPr>
          <p:cNvPr id="5" name="Picture 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60" y="2534920"/>
            <a:ext cx="356870" cy="382270"/>
          </a:xfrm>
          <a:prstGeom prst="rect">
            <a:avLst/>
          </a:prstGeom>
        </p:spPr>
      </p:pic>
      <p:pic>
        <p:nvPicPr>
          <p:cNvPr id="6" name="Picture 5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3271520"/>
            <a:ext cx="356870" cy="382270"/>
          </a:xfrm>
          <a:prstGeom prst="rect">
            <a:avLst/>
          </a:prstGeom>
        </p:spPr>
      </p:pic>
      <p:pic>
        <p:nvPicPr>
          <p:cNvPr id="7" name="Picture 6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4141470"/>
            <a:ext cx="356870" cy="382270"/>
          </a:xfrm>
          <a:prstGeom prst="rect">
            <a:avLst/>
          </a:prstGeom>
        </p:spPr>
      </p:pic>
      <p:pic>
        <p:nvPicPr>
          <p:cNvPr id="8" name="Picture 7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4973320"/>
            <a:ext cx="356870" cy="382270"/>
          </a:xfrm>
          <a:prstGeom prst="rect">
            <a:avLst/>
          </a:prstGeom>
        </p:spPr>
      </p:pic>
      <p:pic>
        <p:nvPicPr>
          <p:cNvPr id="9" name="Picture 8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85" y="5786120"/>
            <a:ext cx="356870" cy="382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962025"/>
            <a:ext cx="45148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123190"/>
            <a:ext cx="12192000" cy="673481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 sz="150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5785" y="1330325"/>
            <a:ext cx="11060430" cy="2331720"/>
          </a:xfrm>
        </p:spPr>
        <p:txBody>
          <a:bodyPr>
            <a:normAutofit fontScale="90000"/>
          </a:bodyPr>
          <a:p>
            <a:r>
              <a:rPr>
                <a:solidFill>
                  <a:schemeClr val="bg1"/>
                </a:solidFill>
              </a:rPr>
              <a:t>Pillars for creating code, insight into design standards and quality.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>
                <a:solidFill>
                  <a:schemeClr val="bg1"/>
                </a:solidFill>
                <a:sym typeface="+mn-ea"/>
              </a:rPr>
              <a:t>Microservices - </a:t>
            </a:r>
            <a:r>
              <a:rPr lang="en-US">
                <a:solidFill>
                  <a:schemeClr val="bg1"/>
                </a:solidFill>
                <a:sym typeface="+mn-ea"/>
              </a:rPr>
              <a:t>Service 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D</a:t>
            </a:r>
            <a:r>
              <a:rPr lang="en-US">
                <a:solidFill>
                  <a:schemeClr val="bg1"/>
                </a:solidFill>
                <a:sym typeface="+mn-ea"/>
              </a:rPr>
              <a:t>iscovery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003290"/>
            <a:ext cx="1119759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https://microservices.io/</a:t>
            </a:r>
            <a:endParaRPr lang="en-US" sz="1400">
              <a:solidFill>
                <a:schemeClr val="bg1"/>
              </a:solidFill>
            </a:endParaRPr>
          </a:p>
          <a:p>
            <a:pPr algn="l"/>
            <a:r>
              <a:rPr lang="en-US" sz="1400">
                <a:solidFill>
                  <a:schemeClr val="bg1"/>
                </a:solidFill>
              </a:rPr>
              <a:t>https://github.com/weder96/microServiceDemo</a:t>
            </a:r>
            <a:endParaRPr lang="en-US" sz="1400">
              <a:solidFill>
                <a:schemeClr val="bg1"/>
              </a:solidFill>
            </a:endParaRPr>
          </a:p>
          <a:p>
            <a:pPr algn="l"/>
            <a:r>
              <a:rPr lang="en-US" sz="1400">
                <a:solidFill>
                  <a:schemeClr val="bg1"/>
                </a:solidFill>
              </a:rPr>
              <a:t>https://github.com/weder96/microServiceDemo/blob/main/documents/microservices-patterns-spring-projects-eureka-server-class-test.pdf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8980" y="998220"/>
            <a:ext cx="2392045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Client-side discovery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Server-side discovery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Service registry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Self registration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3rd party registration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931545"/>
            <a:ext cx="356870" cy="382270"/>
          </a:xfrm>
          <a:prstGeom prst="rect">
            <a:avLst/>
          </a:prstGeom>
        </p:spPr>
      </p:pic>
      <p:pic>
        <p:nvPicPr>
          <p:cNvPr id="5" name="Picture 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1696720"/>
            <a:ext cx="356870" cy="382270"/>
          </a:xfrm>
          <a:prstGeom prst="rect">
            <a:avLst/>
          </a:prstGeom>
        </p:spPr>
      </p:pic>
      <p:pic>
        <p:nvPicPr>
          <p:cNvPr id="6" name="Picture 5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2547620"/>
            <a:ext cx="356870" cy="382270"/>
          </a:xfrm>
          <a:prstGeom prst="rect">
            <a:avLst/>
          </a:prstGeom>
        </p:spPr>
      </p:pic>
      <p:pic>
        <p:nvPicPr>
          <p:cNvPr id="7" name="Picture 6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3341370"/>
            <a:ext cx="356870" cy="382270"/>
          </a:xfrm>
          <a:prstGeom prst="rect">
            <a:avLst/>
          </a:prstGeom>
        </p:spPr>
      </p:pic>
      <p:pic>
        <p:nvPicPr>
          <p:cNvPr id="8" name="Picture 7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465" y="4154170"/>
            <a:ext cx="356870" cy="382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05" y="909320"/>
            <a:ext cx="8366760" cy="44246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>
                <a:solidFill>
                  <a:schemeClr val="bg1"/>
                </a:solidFill>
                <a:sym typeface="+mn-ea"/>
              </a:rPr>
              <a:t>Microservices - </a:t>
            </a:r>
            <a:r>
              <a:rPr lang="en-US">
                <a:solidFill>
                  <a:schemeClr val="bg1"/>
                </a:solidFill>
                <a:sym typeface="+mn-ea"/>
              </a:rPr>
              <a:t>Reliability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pt-PT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2715" y="6035040"/>
            <a:ext cx="104400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https://microservices.io/</a:t>
            </a:r>
            <a:endParaRPr lang="en-US" sz="1400">
              <a:solidFill>
                <a:schemeClr val="bg1"/>
              </a:solidFill>
            </a:endParaRPr>
          </a:p>
          <a:p>
            <a:pPr algn="l"/>
            <a:r>
              <a:rPr lang="en-US" sz="1400">
                <a:solidFill>
                  <a:schemeClr val="bg1"/>
                </a:solidFill>
              </a:rPr>
              <a:t>https://github.com/weder96/microServiceDemo/blob/main/order/src/main/java/com/wsousa/order/controller/OrderController.java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48030" y="1388745"/>
            <a:ext cx="170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Circuit Breaker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5" name="Picture 44" descr="pngkey.com-check-png-118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1290320"/>
            <a:ext cx="356870" cy="382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2877185"/>
            <a:ext cx="6025515" cy="2637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535" y="278130"/>
            <a:ext cx="5544820" cy="28943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>
                <a:solidFill>
                  <a:schemeClr val="bg1"/>
                </a:solidFill>
                <a:sym typeface="+mn-ea"/>
              </a:rPr>
              <a:t>Serverless Architecture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1790" y="6428740"/>
            <a:ext cx="78943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chemeClr val="bg1"/>
                </a:solidFill>
              </a:rPr>
              <a:t>https://aws.amazon.com/pt/blogs/architecture/unlocking-data-from-existing-systems-with-serverless-api-facade/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985520"/>
            <a:ext cx="8810625" cy="50476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0"/>
            <a:ext cx="12192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Text Box 10"/>
          <p:cNvSpPr txBox="1"/>
          <p:nvPr/>
        </p:nvSpPr>
        <p:spPr>
          <a:xfrm>
            <a:off x="1389380" y="2814955"/>
            <a:ext cx="3018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sz="4000">
                <a:solidFill>
                  <a:schemeClr val="bg1"/>
                </a:solidFill>
              </a:rPr>
              <a:t>Clean Code</a:t>
            </a:r>
            <a:endParaRPr lang="pt-PT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>
                <a:solidFill>
                  <a:schemeClr val="bg1"/>
                </a:solidFill>
                <a:sym typeface="+mn-ea"/>
              </a:rPr>
              <a:t>Clean Code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565" y="6311265"/>
            <a:ext cx="52082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chemeClr val="bg1"/>
                </a:solidFill>
              </a:rPr>
              <a:t>https://balta.io/artigos/clean-code</a:t>
            </a:r>
            <a:endParaRPr lang="en-US" sz="1200">
              <a:solidFill>
                <a:schemeClr val="bg1"/>
              </a:solidFill>
            </a:endParaRPr>
          </a:p>
          <a:p>
            <a:pPr algn="l"/>
            <a:r>
              <a:rPr lang="en-US" sz="1200">
                <a:solidFill>
                  <a:schemeClr val="bg1"/>
                </a:solidFill>
              </a:rPr>
              <a:t>https://www.sydle.com/br/blog/clean-code-602bef23da4d09680935509b/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80365" y="1156970"/>
            <a:ext cx="779780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Why are we talking so much about clean code (Clean Code)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and why is this so important to us? In fact the maintenance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of a software is as important as its construction.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As reported by </a:t>
            </a:r>
            <a:r>
              <a:rPr lang="en-US" b="1">
                <a:solidFill>
                  <a:schemeClr val="bg1"/>
                </a:solidFill>
              </a:rPr>
              <a:t>Robert C. Martin </a:t>
            </a:r>
            <a:r>
              <a:rPr lang="en-US">
                <a:solidFill>
                  <a:schemeClr val="bg1"/>
                </a:solidFill>
              </a:rPr>
              <a:t>in his classic book, </a:t>
            </a:r>
            <a:r>
              <a:rPr lang="en-US" b="1">
                <a:solidFill>
                  <a:schemeClr val="bg1"/>
                </a:solidFill>
              </a:rPr>
              <a:t>Clean Code</a:t>
            </a:r>
            <a:r>
              <a:rPr lang="en-US">
                <a:solidFill>
                  <a:schemeClr val="bg1"/>
                </a:solidFill>
              </a:rPr>
              <a:t>,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 Best Seller in our area, some practices and visions are very important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to maintain the life of our software.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Companies invest millions in software every year, but with so many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changes in the team and technologies, how to make this investment last?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How to guarantee a good maintenance, durability, life to the software? 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835" y="321310"/>
            <a:ext cx="1609725" cy="20834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dirty="0">
                <a:solidFill>
                  <a:schemeClr val="bg1"/>
                </a:solidFill>
              </a:rPr>
              <a:t>S.O.L.I.D - </a:t>
            </a:r>
            <a:r>
              <a:rPr lang="en-US">
                <a:solidFill>
                  <a:schemeClr val="bg1"/>
                </a:solidFill>
                <a:sym typeface="+mn-ea"/>
              </a:rPr>
              <a:t>The 5 Principles of OOP</a:t>
            </a:r>
            <a:r>
              <a:rPr lang="pt-PT" altLang="en-US" dirty="0">
                <a:solidFill>
                  <a:schemeClr val="bg1"/>
                </a:solidFill>
              </a:rPr>
              <a:t> 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18515" y="1295400"/>
            <a:ext cx="818769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S</a:t>
            </a:r>
            <a:r>
              <a:rPr lang="pt-PT" altLang="en-US">
                <a:solidFill>
                  <a:schemeClr val="bg1"/>
                </a:solidFill>
              </a:rPr>
              <a:t>RP</a:t>
            </a:r>
            <a:r>
              <a:rPr lang="en-US">
                <a:solidFill>
                  <a:schemeClr val="bg1"/>
                </a:solidFill>
              </a:rPr>
              <a:t> — Single Responsiblity Principle (Princípio da responsabilidade única)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O</a:t>
            </a:r>
            <a:r>
              <a:rPr lang="pt-PT" altLang="en-US">
                <a:solidFill>
                  <a:schemeClr val="bg1"/>
                </a:solidFill>
              </a:rPr>
              <a:t>CP</a:t>
            </a:r>
            <a:r>
              <a:rPr lang="en-US">
                <a:solidFill>
                  <a:schemeClr val="bg1"/>
                </a:solidFill>
              </a:rPr>
              <a:t> — Open-Closed Principle (Princípio Aberto-Fechado)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L</a:t>
            </a:r>
            <a:r>
              <a:rPr lang="pt-PT" altLang="en-US">
                <a:solidFill>
                  <a:schemeClr val="bg1"/>
                </a:solidFill>
              </a:rPr>
              <a:t>SP</a:t>
            </a:r>
            <a:r>
              <a:rPr lang="en-US">
                <a:solidFill>
                  <a:schemeClr val="bg1"/>
                </a:solidFill>
              </a:rPr>
              <a:t> — Liskov Substitution Principle (Princípio da substituição de Liskov)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I</a:t>
            </a:r>
            <a:r>
              <a:rPr lang="pt-PT" altLang="en-US">
                <a:solidFill>
                  <a:schemeClr val="bg1"/>
                </a:solidFill>
              </a:rPr>
              <a:t>SP</a:t>
            </a:r>
            <a:r>
              <a:rPr lang="en-US">
                <a:solidFill>
                  <a:schemeClr val="bg1"/>
                </a:solidFill>
              </a:rPr>
              <a:t> — Interface Segregation Principle (Princípio da Segregação da Interface)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D</a:t>
            </a:r>
            <a:r>
              <a:rPr lang="pt-PT" altLang="en-US">
                <a:solidFill>
                  <a:schemeClr val="bg1"/>
                </a:solidFill>
              </a:rPr>
              <a:t>IP</a:t>
            </a:r>
            <a:r>
              <a:rPr lang="en-US">
                <a:solidFill>
                  <a:schemeClr val="bg1"/>
                </a:solidFill>
              </a:rPr>
              <a:t> — Dependency Inversion Principle (Princípio da inversão da dependência)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sym typeface="+mn-ea"/>
              </a:rPr>
              <a:t>S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RP</a:t>
            </a:r>
            <a:r>
              <a:rPr lang="en-US">
                <a:solidFill>
                  <a:schemeClr val="bg1"/>
                </a:solidFill>
                <a:sym typeface="+mn-ea"/>
              </a:rPr>
              <a:t> — Single Responsiblity Principle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6420" y="1242695"/>
            <a:ext cx="6373495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</a:rPr>
              <a:t>SRP: The Single Responsibility Principle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 module should have one, and only one, reason to change.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 module should be responsible to one, and only one,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user or stakeholder.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 module should be responsible to one, and only one, actor.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6700" y="6262370"/>
            <a:ext cx="54444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/>
                </a:solidFill>
              </a:rPr>
              <a:t>The Single Responsibility Principle (part of SOLID, by Robert C. Martin 2000)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9025" y="1661795"/>
            <a:ext cx="4486275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sym typeface="+mn-ea"/>
              </a:rPr>
              <a:t>O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CP</a:t>
            </a:r>
            <a:r>
              <a:rPr lang="en-US">
                <a:solidFill>
                  <a:schemeClr val="bg1"/>
                </a:solidFill>
                <a:sym typeface="+mn-ea"/>
              </a:rPr>
              <a:t> — Open-Closed Principle 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6395" y="909320"/>
            <a:ext cx="9905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i="1">
                <a:solidFill>
                  <a:schemeClr val="bg1"/>
                </a:solidFill>
              </a:rPr>
              <a:t>“Software entities (classes, modules, functions, etc.) should be open for extension, </a:t>
            </a:r>
            <a:endParaRPr lang="en-US" i="1">
              <a:solidFill>
                <a:schemeClr val="bg1"/>
              </a:solidFill>
            </a:endParaRPr>
          </a:p>
          <a:p>
            <a:pPr algn="l"/>
            <a:r>
              <a:rPr lang="en-US" i="1">
                <a:solidFill>
                  <a:schemeClr val="bg1"/>
                </a:solidFill>
              </a:rPr>
              <a:t>but closed for modification.”</a:t>
            </a:r>
            <a:endParaRPr lang="en-US" i="1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66395" y="1788160"/>
            <a:ext cx="91109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i="1">
                <a:solidFill>
                  <a:schemeClr val="bg1"/>
                </a:solidFill>
              </a:rPr>
              <a:t>“A class is closed, since it may be compiled, stored in a library, baselined, and used by client classes. But it is also open, since any new class may use it as parent, adding new features. When a descendant class is defined, there is no need to change the original or to disturb its clients.”</a:t>
            </a:r>
            <a:endParaRPr lang="en-US" i="1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2795" y="3039745"/>
            <a:ext cx="6191250" cy="3085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3044825"/>
            <a:ext cx="2882265" cy="35953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35595" y="6467475"/>
            <a:ext cx="41084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/>
                </a:solidFill>
              </a:rPr>
              <a:t>https://stackify.com/solid-design-open-closed-principle/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sym typeface="+mn-ea"/>
              </a:rPr>
              <a:t>L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SP</a:t>
            </a:r>
            <a:r>
              <a:rPr lang="en-US">
                <a:solidFill>
                  <a:schemeClr val="bg1"/>
                </a:solidFill>
                <a:sym typeface="+mn-ea"/>
              </a:rPr>
              <a:t> — Liskov Substitution Principle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4330" y="1116965"/>
            <a:ext cx="889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PT" altLang="en-US" i="1">
                <a:solidFill>
                  <a:schemeClr val="bg1"/>
                </a:solidFill>
              </a:rPr>
              <a:t>“</a:t>
            </a:r>
            <a:r>
              <a:rPr lang="en-US" i="1">
                <a:solidFill>
                  <a:schemeClr val="bg1"/>
                </a:solidFill>
              </a:rPr>
              <a:t>Let Φ(x) be a property provable about objects x of type T. Then Φ(y) should be true for objects y of type S where S is a subtype of T.</a:t>
            </a:r>
            <a:r>
              <a:rPr lang="pt-PT" altLang="en-US" i="1">
                <a:solidFill>
                  <a:schemeClr val="bg1"/>
                </a:solidFill>
              </a:rPr>
              <a:t>”</a:t>
            </a:r>
            <a:endParaRPr lang="pt-PT" altLang="en-US" i="1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6055" y="3879850"/>
            <a:ext cx="5567680" cy="27749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66700" y="2014855"/>
            <a:ext cx="10330815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The Liskov Substitution Principle is the third of Robert C. Martin’s SOLID design principles.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It </a:t>
            </a:r>
            <a:r>
              <a:rPr lang="en-US" b="1">
                <a:solidFill>
                  <a:schemeClr val="bg1"/>
                </a:solidFill>
              </a:rPr>
              <a:t>extends </a:t>
            </a:r>
            <a:r>
              <a:rPr lang="en-US">
                <a:solidFill>
                  <a:schemeClr val="bg1"/>
                </a:solidFill>
              </a:rPr>
              <a:t>the </a:t>
            </a:r>
            <a:r>
              <a:rPr lang="en-US" b="1">
                <a:solidFill>
                  <a:schemeClr val="bg1"/>
                </a:solidFill>
              </a:rPr>
              <a:t>Open/Closed principle</a:t>
            </a:r>
            <a:r>
              <a:rPr lang="en-US">
                <a:solidFill>
                  <a:schemeClr val="bg1"/>
                </a:solidFill>
              </a:rPr>
              <a:t> and enables you to replace objects of a parent class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with objects of a subclass without breaking the application. This requires all subclasses to behave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in the same way as the parent class. To achieve that, your subclasses need to follow these rules: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Don’t implement any stricter validation rules on input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parameters than implemented by the parent class.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Apply at the least the same rules to all output parameters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as applied by the parent class.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3340" y="6493510"/>
            <a:ext cx="48609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/>
                </a:solidFill>
              </a:rPr>
              <a:t>https://stackify.com/solid-design-liskov-substitution-principle/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sym typeface="+mn-ea"/>
              </a:rPr>
              <a:t>I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SP</a:t>
            </a:r>
            <a:r>
              <a:rPr lang="en-US">
                <a:solidFill>
                  <a:schemeClr val="bg1"/>
                </a:solidFill>
                <a:sym typeface="+mn-ea"/>
              </a:rPr>
              <a:t> — Interface Segregation Principle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45440" y="892810"/>
            <a:ext cx="8292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“Clients should not be forced to depend upon interfaces that they do not use.”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2160" y="3006090"/>
            <a:ext cx="6196965" cy="3361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1564640"/>
            <a:ext cx="5469255" cy="27260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6385" y="5259705"/>
            <a:ext cx="48171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 i="1">
                <a:solidFill>
                  <a:schemeClr val="bg1"/>
                </a:solidFill>
              </a:rPr>
              <a:t>Similar to the </a:t>
            </a:r>
            <a:r>
              <a:rPr lang="en-US" sz="1200" b="1" i="1">
                <a:solidFill>
                  <a:schemeClr val="bg1"/>
                </a:solidFill>
              </a:rPr>
              <a:t>Single Responsibility Principle</a:t>
            </a:r>
            <a:r>
              <a:rPr lang="en-US" sz="1200" i="1">
                <a:solidFill>
                  <a:schemeClr val="bg1"/>
                </a:solidFill>
              </a:rPr>
              <a:t>, the goal of the</a:t>
            </a:r>
            <a:endParaRPr lang="en-US" sz="1200" i="1">
              <a:solidFill>
                <a:schemeClr val="bg1"/>
              </a:solidFill>
            </a:endParaRPr>
          </a:p>
          <a:p>
            <a:pPr algn="l"/>
            <a:r>
              <a:rPr lang="en-US" sz="1200" i="1">
                <a:solidFill>
                  <a:schemeClr val="bg1"/>
                </a:solidFill>
              </a:rPr>
              <a:t>Interface Segregation Principle is to reduce the side effects </a:t>
            </a:r>
            <a:endParaRPr lang="en-US" sz="1200" i="1">
              <a:solidFill>
                <a:schemeClr val="bg1"/>
              </a:solidFill>
            </a:endParaRPr>
          </a:p>
          <a:p>
            <a:pPr algn="l"/>
            <a:r>
              <a:rPr lang="en-US" sz="1200" i="1">
                <a:solidFill>
                  <a:schemeClr val="bg1"/>
                </a:solidFill>
              </a:rPr>
              <a:t>and frequency of required changes by splitting the software </a:t>
            </a:r>
            <a:endParaRPr lang="en-US" sz="1200" i="1">
              <a:solidFill>
                <a:schemeClr val="bg1"/>
              </a:solidFill>
            </a:endParaRPr>
          </a:p>
          <a:p>
            <a:pPr algn="l"/>
            <a:r>
              <a:rPr lang="en-US" sz="1200" i="1">
                <a:solidFill>
                  <a:schemeClr val="bg1"/>
                </a:solidFill>
              </a:rPr>
              <a:t>into multiple, independent parts.</a:t>
            </a:r>
            <a:endParaRPr lang="en-US" sz="1200" i="1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3340" y="6493510"/>
            <a:ext cx="38366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/>
                </a:solidFill>
              </a:rPr>
              <a:t>https://stackify.com/interface-segregation-principle/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64" y="208280"/>
            <a:ext cx="11060471" cy="1532078"/>
          </a:xfrm>
        </p:spPr>
        <p:txBody>
          <a:bodyPr>
            <a:normAutofit/>
          </a:bodyPr>
          <a:p>
            <a:br>
              <a:rPr lang="en-US" sz="1800" dirty="0">
                <a:solidFill>
                  <a:schemeClr val="bg1"/>
                </a:solidFill>
              </a:rPr>
            </a:br>
            <a:endParaRPr lang="en-US" sz="1800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325" y="2823845"/>
            <a:ext cx="5135880" cy="365125"/>
          </a:xfrm>
        </p:spPr>
        <p:txBody>
          <a:bodyPr vert="horz" lIns="91440" tIns="45720" rIns="91440" bIns="45720" rtlCol="0" anchor="t">
            <a:noAutofit/>
          </a:bodyPr>
          <a:p>
            <a:pPr marL="0" indent="0">
              <a:buNone/>
            </a:pPr>
            <a:r>
              <a:rPr lang="pt-PT" altLang="en-GB" dirty="0">
                <a:solidFill>
                  <a:schemeClr val="bg1"/>
                </a:solidFill>
                <a:ea typeface="Amazon Ember"/>
                <a:cs typeface="Amazon Ember"/>
              </a:rPr>
              <a:t>  </a:t>
            </a:r>
            <a:r>
              <a:rPr lang="en-GB" dirty="0">
                <a:solidFill>
                  <a:schemeClr val="bg1"/>
                </a:solidFill>
                <a:ea typeface="Amazon Ember"/>
                <a:cs typeface="Amazon Ember"/>
              </a:rPr>
              <a:t>Weder Mariano de Sousa</a:t>
            </a:r>
            <a:endParaRPr lang="en-GB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292100" y="3289300"/>
            <a:ext cx="4900295" cy="463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en-GB" sz="1800" dirty="0">
                <a:solidFill>
                  <a:schemeClr val="bg1"/>
                </a:solidFill>
                <a:ea typeface="Amazon Ember"/>
                <a:cs typeface="Amazon Ember"/>
              </a:rPr>
              <a:t>Analist System </a:t>
            </a:r>
            <a:r>
              <a:rPr lang="en-GB" sz="1800" dirty="0">
                <a:solidFill>
                  <a:schemeClr val="bg1"/>
                </a:solidFill>
                <a:ea typeface="Amazon Ember"/>
                <a:cs typeface="Amazon Ember"/>
              </a:rPr>
              <a:t>Senior - </a:t>
            </a:r>
            <a:r>
              <a:rPr lang="pt-PT" altLang="en-GB" sz="1800" dirty="0">
                <a:solidFill>
                  <a:schemeClr val="bg1"/>
                </a:solidFill>
                <a:ea typeface="Amazon Ember"/>
                <a:cs typeface="Amazon Ember"/>
              </a:rPr>
              <a:t>GFT Brazil</a:t>
            </a:r>
            <a:endParaRPr lang="pt-PT" altLang="en-GB" sz="1800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" y="576580"/>
            <a:ext cx="2052320" cy="2052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544830"/>
            <a:ext cx="1764030" cy="1764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510" y="514350"/>
            <a:ext cx="1746250" cy="174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755" y="554990"/>
            <a:ext cx="1753870" cy="1753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 l="-768" r="-768"/>
          <a:stretch>
            <a:fillRect/>
          </a:stretch>
        </p:blipFill>
        <p:spPr>
          <a:xfrm>
            <a:off x="4679315" y="514350"/>
            <a:ext cx="1764030" cy="1764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245" y="576580"/>
            <a:ext cx="1457325" cy="145732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63220" y="3757295"/>
            <a:ext cx="36271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600" dirty="0" err="1" smtClean="0">
                <a:solidFill>
                  <a:schemeClr val="bg1"/>
                </a:solidFill>
              </a:rPr>
              <a:t>+ 16 Years of Experience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</a:rPr>
              <a:t>+ 50 Projects Worked 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</a:rPr>
              <a:t>Post Graduate in Media UFG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</a:rPr>
              <a:t>Post Graduate in Information Security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</a:rPr>
              <a:t>Computer scientist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</a:rPr>
              <a:t>IT Technician ITGO</a:t>
            </a:r>
            <a:endParaRPr lang="pt-PT" altLang="en-US" sz="1600" dirty="0" err="1" smtClean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164195" y="2964180"/>
            <a:ext cx="3521710" cy="1925320"/>
            <a:chOff x="12857" y="4668"/>
            <a:chExt cx="5546" cy="3032"/>
          </a:xfrm>
        </p:grpSpPr>
        <p:grpSp>
          <p:nvGrpSpPr>
            <p:cNvPr id="16" name="Group 15"/>
            <p:cNvGrpSpPr/>
            <p:nvPr/>
          </p:nvGrpSpPr>
          <p:grpSpPr>
            <a:xfrm>
              <a:off x="12857" y="4668"/>
              <a:ext cx="5521" cy="1978"/>
              <a:chOff x="12857" y="4668"/>
              <a:chExt cx="5521" cy="1978"/>
            </a:xfrm>
          </p:grpSpPr>
          <p:sp>
            <p:nvSpPr>
              <p:cNvPr id="24" name="Text Box 23"/>
              <p:cNvSpPr txBox="1"/>
              <p:nvPr/>
            </p:nvSpPr>
            <p:spPr>
              <a:xfrm>
                <a:off x="12857" y="6018"/>
                <a:ext cx="4995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sz="2000" dirty="0" err="1" smtClean="0">
                    <a:solidFill>
                      <a:schemeClr val="bg1"/>
                    </a:solidFill>
                  </a:rPr>
                  <a:t>AWS User Group Goiânia</a:t>
                </a:r>
                <a:endParaRPr lang="en-US" sz="2000" dirty="0" err="1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 Box 6"/>
              <p:cNvSpPr txBox="1"/>
              <p:nvPr/>
            </p:nvSpPr>
            <p:spPr>
              <a:xfrm>
                <a:off x="15961" y="4926"/>
                <a:ext cx="1684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pt-PT" altLang="en-US" sz="2000" dirty="0" err="1" smtClean="0">
                    <a:solidFill>
                      <a:schemeClr val="bg1"/>
                    </a:solidFill>
                  </a:rPr>
                  <a:t>GOJava</a:t>
                </a:r>
                <a:endParaRPr lang="pt-PT" altLang="en-US" sz="2000" dirty="0" err="1" smtClean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85" y="4668"/>
                <a:ext cx="793" cy="793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97" y="5685"/>
                <a:ext cx="747" cy="861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17657" y="6797"/>
              <a:ext cx="747" cy="747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5578" y="7072"/>
              <a:ext cx="215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pt-PT" altLang="en-US" sz="2000" dirty="0" err="1" smtClean="0">
                  <a:solidFill>
                    <a:schemeClr val="bg1"/>
                  </a:solidFill>
                </a:rPr>
                <a:t>Grupy-GO</a:t>
              </a:r>
              <a:endParaRPr lang="pt-PT" altLang="en-US" sz="2000" dirty="0" err="1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363220" y="6144895"/>
            <a:ext cx="49117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600" dirty="0" err="1" smtClean="0">
                <a:solidFill>
                  <a:schemeClr val="bg1"/>
                </a:solidFill>
              </a:rPr>
              <a:t>https://www.linkedin.com/in/wedermarianodesousa/</a:t>
            </a:r>
            <a:endParaRPr 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en-US" sz="1600" dirty="0" err="1" smtClean="0">
                <a:solidFill>
                  <a:schemeClr val="bg1"/>
                </a:solidFill>
                <a:sym typeface="+mn-ea"/>
              </a:rPr>
              <a:t>https://github.com/weder96</a:t>
            </a:r>
            <a:endParaRPr lang="pt-PT" altLang="en-US" sz="1600" dirty="0" err="1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sym typeface="+mn-ea"/>
              </a:rPr>
              <a:t>D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IP</a:t>
            </a:r>
            <a:r>
              <a:rPr lang="en-US">
                <a:solidFill>
                  <a:schemeClr val="bg1"/>
                </a:solidFill>
                <a:sym typeface="+mn-ea"/>
              </a:rPr>
              <a:t> — Dependency Inversion Principle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7630" y="6489700"/>
            <a:ext cx="39230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/>
                </a:solidFill>
              </a:rPr>
              <a:t>https://stackify.com/dependency-inversion-principle/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89255" y="884555"/>
            <a:ext cx="64357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i="1">
                <a:solidFill>
                  <a:schemeClr val="bg1"/>
                </a:solidFill>
              </a:rPr>
              <a:t>Dependency Inversion Principle consists of two parts:</a:t>
            </a:r>
            <a:endParaRPr lang="en-US" i="1">
              <a:solidFill>
                <a:schemeClr val="bg1"/>
              </a:solidFill>
            </a:endParaRPr>
          </a:p>
          <a:p>
            <a:pPr algn="l"/>
            <a:endParaRPr lang="en-US" i="1">
              <a:solidFill>
                <a:schemeClr val="bg1"/>
              </a:solidFill>
            </a:endParaRPr>
          </a:p>
          <a:p>
            <a:pPr algn="l"/>
            <a:r>
              <a:rPr lang="pt-PT" altLang="en-US" i="1">
                <a:solidFill>
                  <a:schemeClr val="bg1"/>
                </a:solidFill>
              </a:rPr>
              <a:t>1. </a:t>
            </a:r>
            <a:r>
              <a:rPr lang="en-US" b="1" i="1">
                <a:solidFill>
                  <a:schemeClr val="bg1"/>
                </a:solidFill>
              </a:rPr>
              <a:t>High-level modules</a:t>
            </a:r>
            <a:r>
              <a:rPr lang="en-US" i="1">
                <a:solidFill>
                  <a:schemeClr val="bg1"/>
                </a:solidFill>
              </a:rPr>
              <a:t> should not depend </a:t>
            </a:r>
            <a:endParaRPr lang="en-US" i="1">
              <a:solidFill>
                <a:schemeClr val="bg1"/>
              </a:solidFill>
            </a:endParaRPr>
          </a:p>
          <a:p>
            <a:pPr algn="l"/>
            <a:r>
              <a:rPr lang="en-US" i="1">
                <a:solidFill>
                  <a:schemeClr val="bg1"/>
                </a:solidFill>
              </a:rPr>
              <a:t>on </a:t>
            </a:r>
            <a:r>
              <a:rPr lang="en-US" b="1" i="1">
                <a:solidFill>
                  <a:schemeClr val="bg1"/>
                </a:solidFill>
              </a:rPr>
              <a:t>low-level modules</a:t>
            </a:r>
            <a:r>
              <a:rPr lang="en-US" i="1">
                <a:solidFill>
                  <a:schemeClr val="bg1"/>
                </a:solidFill>
              </a:rPr>
              <a:t>. Both should depend </a:t>
            </a:r>
            <a:endParaRPr lang="en-US" i="1">
              <a:solidFill>
                <a:schemeClr val="bg1"/>
              </a:solidFill>
            </a:endParaRPr>
          </a:p>
          <a:p>
            <a:pPr algn="l"/>
            <a:r>
              <a:rPr lang="en-US" i="1">
                <a:solidFill>
                  <a:schemeClr val="bg1"/>
                </a:solidFill>
              </a:rPr>
              <a:t>on abstractions.</a:t>
            </a:r>
            <a:endParaRPr lang="en-US" i="1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96215" y="5955030"/>
            <a:ext cx="96227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chemeClr val="bg1"/>
                </a:solidFill>
              </a:rPr>
              <a:t>This might sound more complex than it often is. If you consequently apply the </a:t>
            </a:r>
            <a:r>
              <a:rPr lang="en-US" sz="1200" b="1" i="1">
                <a:solidFill>
                  <a:schemeClr val="bg1"/>
                </a:solidFill>
              </a:rPr>
              <a:t>Open/Closed Principle</a:t>
            </a:r>
            <a:r>
              <a:rPr lang="en-US" sz="1200">
                <a:solidFill>
                  <a:schemeClr val="bg1"/>
                </a:solidFill>
              </a:rPr>
              <a:t> and the </a:t>
            </a:r>
            <a:r>
              <a:rPr lang="en-US" sz="1200" b="1">
                <a:solidFill>
                  <a:schemeClr val="bg1"/>
                </a:solidFill>
              </a:rPr>
              <a:t>Liskov Substitution </a:t>
            </a:r>
            <a:endParaRPr lang="en-US" sz="1200" b="1">
              <a:solidFill>
                <a:schemeClr val="bg1"/>
              </a:solidFill>
            </a:endParaRPr>
          </a:p>
          <a:p>
            <a:pPr algn="l"/>
            <a:r>
              <a:rPr lang="en-US" sz="1200" b="1">
                <a:solidFill>
                  <a:schemeClr val="bg1"/>
                </a:solidFill>
              </a:rPr>
              <a:t>Principle</a:t>
            </a:r>
            <a:r>
              <a:rPr lang="en-US" sz="1200">
                <a:solidFill>
                  <a:schemeClr val="bg1"/>
                </a:solidFill>
              </a:rPr>
              <a:t> to your code, it will also follow the Dependency Inversion Principle.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" y="2490470"/>
            <a:ext cx="6898640" cy="31661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72555" y="1438910"/>
            <a:ext cx="54470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i="1">
                <a:solidFill>
                  <a:schemeClr val="bg1"/>
                </a:solidFill>
                <a:sym typeface="+mn-ea"/>
              </a:rPr>
              <a:t>2. </a:t>
            </a:r>
            <a:r>
              <a:rPr lang="en-US" i="1">
                <a:solidFill>
                  <a:schemeClr val="bg1"/>
                </a:solidFill>
                <a:sym typeface="+mn-ea"/>
              </a:rPr>
              <a:t>Abstractions should not depend on details. </a:t>
            </a:r>
            <a:endParaRPr lang="en-US" i="1">
              <a:solidFill>
                <a:schemeClr val="bg1"/>
              </a:solidFill>
            </a:endParaRPr>
          </a:p>
          <a:p>
            <a:pPr algn="l"/>
            <a:r>
              <a:rPr lang="en-US" i="1">
                <a:solidFill>
                  <a:schemeClr val="bg1"/>
                </a:solidFill>
                <a:sym typeface="+mn-ea"/>
              </a:rPr>
              <a:t> </a:t>
            </a:r>
            <a:r>
              <a:rPr lang="pt-PT" altLang="en-US" i="1">
                <a:solidFill>
                  <a:schemeClr val="bg1"/>
                </a:solidFill>
                <a:sym typeface="+mn-ea"/>
              </a:rPr>
              <a:t>   </a:t>
            </a:r>
            <a:r>
              <a:rPr lang="en-US" i="1">
                <a:solidFill>
                  <a:schemeClr val="bg1"/>
                </a:solidFill>
                <a:sym typeface="+mn-ea"/>
              </a:rPr>
              <a:t>Details should depend on abstractions.</a:t>
            </a:r>
            <a:endParaRPr lang="en-US" i="1">
              <a:solidFill>
                <a:schemeClr val="bg1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b="1" i="1" dirty="0">
                <a:solidFill>
                  <a:schemeClr val="bg1"/>
                </a:solidFill>
                <a:sym typeface="+mn-ea"/>
              </a:rPr>
              <a:t>KISS </a:t>
            </a:r>
            <a:r>
              <a:rPr lang="pt-PT" altLang="en-US" dirty="0">
                <a:solidFill>
                  <a:schemeClr val="bg1"/>
                </a:solidFill>
                <a:sym typeface="+mn-ea"/>
              </a:rPr>
              <a:t>- </a:t>
            </a:r>
            <a:r>
              <a:rPr lang="pt-PT" altLang="en-US" dirty="0">
                <a:solidFill>
                  <a:schemeClr val="bg1"/>
                </a:solidFill>
              </a:rPr>
              <a:t>Keep It Simple, but Sensational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11590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https://harve.com.br/blog/marketing-digital-blog/keep-it-simple-but-sensational-o-principio-kiss-para-impactar/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4490" y="1228725"/>
            <a:ext cx="111683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The KISS principle states that most systems work best if they are kept simple rather than complicated.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Therefore, simplicity must be a fundamental objective in the design and unnecessary complexity must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be avoided.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The KISS Principle (Keep It Simple) is self-descriptive and recognizes two things: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1. </a:t>
            </a:r>
            <a:r>
              <a:rPr lang="en-US">
                <a:solidFill>
                  <a:schemeClr val="bg1"/>
                </a:solidFill>
              </a:rPr>
              <a:t>People – the users of products and services – often want simple things, which are easy to learn and use;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2. </a:t>
            </a:r>
            <a:r>
              <a:rPr lang="en-US">
                <a:solidFill>
                  <a:schemeClr val="bg1"/>
                </a:solidFill>
              </a:rPr>
              <a:t>The company that manufactures products or provides services also has a lot to bring to the concept of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“keep it simple”, as it tends to reduce time and reduce internal cost.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7940" y="4815840"/>
            <a:ext cx="160782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dirty="0">
                <a:solidFill>
                  <a:schemeClr val="bg1"/>
                </a:solidFill>
              </a:rPr>
              <a:t>The "Don't Repeat Yourself" Principle (</a:t>
            </a:r>
            <a:r>
              <a:rPr lang="pt-PT" altLang="en-US" b="1" i="1" dirty="0">
                <a:solidFill>
                  <a:schemeClr val="bg1"/>
                </a:solidFill>
              </a:rPr>
              <a:t>DRY</a:t>
            </a:r>
            <a:r>
              <a:rPr lang="pt-PT" altLang="en-US" dirty="0">
                <a:solidFill>
                  <a:schemeClr val="bg1"/>
                </a:solidFill>
              </a:rPr>
              <a:t>)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7096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https://www.profissionaisti.com.br/o-principio-do-nao-se-repita-dry/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4950" y="5012055"/>
            <a:ext cx="1530350" cy="15303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71475" y="1189355"/>
            <a:ext cx="1155128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The DRY principle, an acronym for Don’t Repeat Yourself,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created by Andy Hunt, proposes that every feature in a project should be represented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only once.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Who, at some point in their life, has never witnessed others or themselves changing various classes,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pages, or files, while maintaining some system, just to fix a single detail? 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This is the chasm that repetition, without proper refactoring or planning, gives us.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Without attention and care for the code, entropy kicks in and chaos sets in easily and quickly,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often silently, until it trumpets at a later time during a bug, rollout of new features, or any other maintenance.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b="1" i="1" dirty="0">
                <a:solidFill>
                  <a:schemeClr val="bg1"/>
                </a:solidFill>
              </a:rPr>
              <a:t>YAGNI</a:t>
            </a:r>
            <a:r>
              <a:rPr lang="pt-PT" altLang="en-US" dirty="0">
                <a:solidFill>
                  <a:schemeClr val="bg1"/>
                </a:solidFill>
              </a:rPr>
              <a:t> - You Aren't Gonna Need It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10964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https://dev.to/thiagomr/desvendando-o-mundo-magico-dos-acronimos-solid-kiss-yagni-dry-ddd-tdd-2onp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03250" y="1174750"/>
            <a:ext cx="1144841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This is a principle of the agile methodology </a:t>
            </a:r>
            <a:r>
              <a:rPr lang="en-US" b="1" i="1">
                <a:solidFill>
                  <a:schemeClr val="bg1"/>
                </a:solidFill>
              </a:rPr>
              <a:t>XP (Extreme Programming) </a:t>
            </a:r>
            <a:r>
              <a:rPr lang="en-US">
                <a:solidFill>
                  <a:schemeClr val="bg1"/>
                </a:solidFill>
              </a:rPr>
              <a:t>that suggests that you should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not add things that you will not use in your code. 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On a day-to-day basis, I see this very related to Over Engineering, that is, creating a much more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complex solution than necessary</a:t>
            </a:r>
            <a:r>
              <a:rPr lang="pt-PT" altLang="en-US">
                <a:solidFill>
                  <a:schemeClr val="bg1"/>
                </a:solidFill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T</a:t>
            </a:r>
            <a:r>
              <a:rPr lang="en-US">
                <a:solidFill>
                  <a:schemeClr val="bg1"/>
                </a:solidFill>
              </a:rPr>
              <a:t>hinking about a future situation that may never exist.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7778" b="8519"/>
          <a:stretch>
            <a:fillRect/>
          </a:stretch>
        </p:blipFill>
        <p:spPr>
          <a:xfrm>
            <a:off x="7124700" y="3204845"/>
            <a:ext cx="45720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sz="3600" dirty="0">
                <a:solidFill>
                  <a:schemeClr val="bg1"/>
                </a:solidFill>
              </a:rPr>
              <a:t>Why use Code Conventions</a:t>
            </a:r>
            <a:endParaRPr lang="pt-PT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6725" y="1087755"/>
            <a:ext cx="1136904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 i="1">
                <a:solidFill>
                  <a:schemeClr val="bg1"/>
                </a:solidFill>
              </a:rPr>
              <a:t>80% of the time programmers</a:t>
            </a:r>
            <a:r>
              <a:rPr lang="en-US">
                <a:solidFill>
                  <a:schemeClr val="bg1"/>
                </a:solidFill>
              </a:rPr>
              <a:t> should be focused on business rules,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understanding, studies and another</a:t>
            </a:r>
            <a:r>
              <a:rPr lang="en-US" b="1" i="1">
                <a:solidFill>
                  <a:schemeClr val="bg1"/>
                </a:solidFill>
              </a:rPr>
              <a:t> 20% programming</a:t>
            </a:r>
            <a:r>
              <a:rPr lang="en-US">
                <a:solidFill>
                  <a:schemeClr val="bg1"/>
                </a:solidFill>
              </a:rPr>
              <a:t>, and there would still be time to improve the code;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Hardly a code will be kept </a:t>
            </a:r>
            <a:r>
              <a:rPr lang="en-US" b="1" i="1">
                <a:solidFill>
                  <a:schemeClr val="bg1"/>
                </a:solidFill>
              </a:rPr>
              <a:t>"forever"</a:t>
            </a:r>
            <a:r>
              <a:rPr lang="en-US">
                <a:solidFill>
                  <a:schemeClr val="bg1"/>
                </a:solidFill>
              </a:rPr>
              <a:t> by its original creator;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Well-written, well-descriptive, well-annotated code increases productivity, decreases the amount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of training, facilitates reading and is visually pleasing;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If you sell your code as a product, you must make sure it is a well-tested product,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packaged to be delivered and that does what it promises, delivering value to its customer;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Conventions standardize usability methods with good practices based on knowledge and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experience of a body specialized in the area;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90550" y="6443345"/>
            <a:ext cx="283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https://www.sonarlint.org/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0"/>
            <a:ext cx="12192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Text Box 10"/>
          <p:cNvSpPr txBox="1"/>
          <p:nvPr/>
        </p:nvSpPr>
        <p:spPr>
          <a:xfrm>
            <a:off x="1115695" y="2653030"/>
            <a:ext cx="8071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4000">
                <a:solidFill>
                  <a:schemeClr val="bg1"/>
                </a:solidFill>
                <a:sym typeface="+mn-ea"/>
              </a:rPr>
              <a:t>Pillars for creating code, insight into design standards and quality</a:t>
            </a:r>
            <a:endParaRPr lang="pt-PT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PT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1541760" cy="47999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>
                <a:solidFill>
                  <a:schemeClr val="bg1"/>
                </a:solidFill>
              </a:rPr>
              <a:t>1. </a:t>
            </a:r>
            <a:r>
              <a:rPr lang="en-US">
                <a:solidFill>
                  <a:schemeClr val="bg1"/>
                </a:solidFill>
              </a:rPr>
              <a:t>A prioridade máxima é funcionar de acordo com o caso de uso. Beleza e formosura </a:t>
            </a:r>
            <a:r>
              <a:rPr lang="pt-PT" altLang="en-US">
                <a:solidFill>
                  <a:schemeClr val="bg1"/>
                </a:solidFill>
              </a:rPr>
              <a:t>são somente detalhes.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2. </a:t>
            </a:r>
            <a:r>
              <a:rPr lang="en-US">
                <a:solidFill>
                  <a:schemeClr val="bg1"/>
                </a:solidFill>
              </a:rPr>
              <a:t>Execute o seu código o mais rápido possível. Estou falando de execução real, não de testes automatizados.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3. </a:t>
            </a:r>
            <a:r>
              <a:rPr lang="en-US">
                <a:solidFill>
                  <a:schemeClr val="bg1"/>
                </a:solidFill>
              </a:rPr>
              <a:t>Protegemos as bordas do sistema como se não houvesse amanhã.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4. </a:t>
            </a:r>
            <a:r>
              <a:rPr lang="en-US">
                <a:solidFill>
                  <a:schemeClr val="bg1"/>
                </a:solidFill>
              </a:rPr>
              <a:t>Quanto mais externa a borda, mais proteção temos.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5. </a:t>
            </a:r>
            <a:r>
              <a:rPr lang="en-US">
                <a:solidFill>
                  <a:schemeClr val="bg1"/>
                </a:solidFill>
              </a:rPr>
              <a:t>Não retornamos nulo dentro das regras da aplicação. Pense que seu computador vai explodir.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6. </a:t>
            </a:r>
            <a:r>
              <a:rPr lang="en-US">
                <a:solidFill>
                  <a:schemeClr val="bg1"/>
                </a:solidFill>
              </a:rPr>
              <a:t>Separamos as bordas externas do sistema do seu núcleo. </a:t>
            </a:r>
            <a:r>
              <a:rPr lang="pt-PT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Não ligamos parâmetros de requisição externa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com objetos de domínio diretamente, assim como não serializamos objetos de domínio para respostas de API.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80365" y="294640"/>
            <a:ext cx="3463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chemeClr val="bg1"/>
                </a:solidFill>
              </a:rPr>
              <a:t>Pilares para Codificação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3920" y="267335"/>
            <a:ext cx="736600" cy="5149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PT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0838815" cy="47999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1. Top priority is to work according to the use case. Beauty and beauty are just details.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2. Run your code as quickly as possible. I'm talking about actual execution, not automated tests.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3. We protect the edges of the system like there's no tomorrow.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4. The further the edge, the more protection we have.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5. We do not return null within the application rules. Think your computer is going to explode.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6. We separate the outer edges of the system from its core. We don't bind external request parameters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with domain objects directly, just as we don't serialize domain objects to API responses.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80365" y="294640"/>
            <a:ext cx="25012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chemeClr val="bg1"/>
                </a:solidFill>
              </a:rPr>
              <a:t>Pillars for Coding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7075" y="191770"/>
            <a:ext cx="9715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333375" y="199390"/>
            <a:ext cx="4810760" cy="6407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spc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Pilares </a:t>
            </a:r>
            <a:r>
              <a:rPr lang="en-US" sz="2400" spc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para Codificação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1233785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>
                <a:solidFill>
                  <a:schemeClr val="bg1"/>
                </a:solidFill>
              </a:rPr>
              <a:t>7. Avaliamos de forma lógica o nível de complicação de cada trecho de código. </a:t>
            </a:r>
            <a:endParaRPr lang="pt-PT" alt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Aqui não tem espaço para feeling. </a:t>
            </a:r>
            <a:endParaRPr lang="pt-PT" alt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Usamos a teoria da carga cognitiva e medimos o nível de pontos de entendimentos necessário por trecho. </a:t>
            </a:r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  <a:sym typeface="+mn-ea"/>
              </a:rPr>
              <a:t>8. </a:t>
            </a:r>
            <a:r>
              <a:rPr lang="en-US">
                <a:solidFill>
                  <a:schemeClr val="bg1"/>
                </a:solidFill>
                <a:sym typeface="+mn-ea"/>
              </a:rPr>
              <a:t>Toda indireção aumenta a dificuldade de entendimento da aplicação como um todo, </a:t>
            </a:r>
            <a:endParaRPr 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>
                <a:solidFill>
                  <a:schemeClr val="bg1"/>
                </a:solidFill>
                <a:sym typeface="+mn-ea"/>
              </a:rPr>
              <a:t>ela precisa merecer existir. 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ou </a:t>
            </a:r>
            <a:r>
              <a:rPr lang="en-US">
                <a:solidFill>
                  <a:schemeClr val="bg1"/>
                </a:solidFill>
                <a:sym typeface="+mn-ea"/>
              </a:rPr>
              <a:t>seja, precisa ajudar a distribuir a carga intrínseca pelo sistema.</a:t>
            </a:r>
            <a:endParaRPr lang="en-US">
              <a:solidFill>
                <a:schemeClr val="bg1"/>
              </a:solidFill>
              <a:sym typeface="+mn-ea"/>
            </a:endParaRPr>
          </a:p>
          <a:p>
            <a:pPr algn="l"/>
            <a:endParaRPr lang="en-US">
              <a:solidFill>
                <a:schemeClr val="bg1"/>
              </a:solidFill>
              <a:sym typeface="+mn-ea"/>
            </a:endParaRPr>
          </a:p>
          <a:p>
            <a:pPr algn="l"/>
            <a:endParaRPr lang="en-US">
              <a:solidFill>
                <a:schemeClr val="bg1"/>
              </a:solidFill>
              <a:sym typeface="+mn-ea"/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  <a:sym typeface="+mn-ea"/>
              </a:rPr>
              <a:t>9. </a:t>
            </a:r>
            <a:r>
              <a:rPr lang="en-US">
                <a:solidFill>
                  <a:schemeClr val="bg1"/>
                </a:solidFill>
                <a:sym typeface="+mn-ea"/>
              </a:rPr>
              <a:t>Usamos o construtor para criar o objeto no estado válido.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3920" y="267335"/>
            <a:ext cx="736600" cy="5149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161097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>
                <a:solidFill>
                  <a:schemeClr val="bg1"/>
                </a:solidFill>
              </a:rPr>
              <a:t>7. We logically assess the level of complication of each piece of code. </a:t>
            </a:r>
            <a:endParaRPr lang="pt-PT" alt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There's no space for feeling. </a:t>
            </a:r>
            <a:endParaRPr lang="pt-PT" alt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We use cognitive load theory and measure the level of understanding points needed per stretch.</a:t>
            </a:r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8. Any indirection increases the difficulty of understanding the application as a whole, it must deserve to exist.</a:t>
            </a:r>
            <a:endParaRPr lang="pt-PT" alt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that is, it needs to help distribute the intrinsic load across the system.</a:t>
            </a:r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endParaRPr lang="pt-PT" alt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9. We use the constructor to create the object in the valid state.</a:t>
            </a:r>
            <a:endParaRPr lang="pt-PT" altLang="en-US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7075" y="191770"/>
            <a:ext cx="971550" cy="4857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80365" y="294640"/>
            <a:ext cx="25012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chemeClr val="bg1"/>
                </a:solidFill>
              </a:rPr>
              <a:t>Pillars for Coding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66065" y="897890"/>
            <a:ext cx="248285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800"/>
              </a:spcAft>
              <a:buClrTx/>
              <a:buSzPct val="90000"/>
              <a:buFont typeface="Arial" panose="02080604020202020204" pitchFamily="34" charset="0"/>
              <a:buNone/>
              <a:defRPr/>
            </a:pPr>
            <a:r>
              <a:rPr lang="pt-PT">
                <a:solidFill>
                  <a:schemeClr val="bg1"/>
                </a:solidFill>
                <a:sym typeface="+mn-ea"/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526415" y="2374265"/>
            <a:ext cx="2101850" cy="2038350"/>
            <a:chOff x="829" y="3739"/>
            <a:chExt cx="3310" cy="3210"/>
          </a:xfrm>
        </p:grpSpPr>
        <p:sp>
          <p:nvSpPr>
            <p:cNvPr id="76" name="Oval 75"/>
            <p:cNvSpPr/>
            <p:nvPr/>
          </p:nvSpPr>
          <p:spPr>
            <a:xfrm>
              <a:off x="829" y="3739"/>
              <a:ext cx="3310" cy="321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060" y="3937"/>
              <a:ext cx="2859" cy="2810"/>
              <a:chOff x="1418" y="3192"/>
              <a:chExt cx="2859" cy="281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418" y="3192"/>
                <a:ext cx="2859" cy="28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" name="Title 1"/>
              <p:cNvSpPr>
                <a:spLocks noGrp="1"/>
              </p:cNvSpPr>
              <p:nvPr/>
            </p:nvSpPr>
            <p:spPr>
              <a:xfrm>
                <a:off x="1821" y="4222"/>
                <a:ext cx="1924" cy="752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 spc="-12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tx1"/>
                    </a:solidFill>
                  </a:rPr>
                  <a:t>Agenda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Rounded Rectangle 9"/>
          <p:cNvSpPr/>
          <p:nvPr/>
        </p:nvSpPr>
        <p:spPr>
          <a:xfrm>
            <a:off x="3227070" y="407670"/>
            <a:ext cx="4797425" cy="5149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768725" y="480695"/>
            <a:ext cx="3600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Software Development Life Cycle</a:t>
            </a:r>
            <a:endParaRPr lang="pt-PT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148455" y="1050290"/>
            <a:ext cx="4797425" cy="5149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5623560" y="1132205"/>
            <a:ext cx="1802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Design </a:t>
            </a:r>
            <a:r>
              <a:rPr lang="pt-PT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Patterns</a:t>
            </a:r>
            <a:endParaRPr lang="pt-PT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20285" y="1709420"/>
            <a:ext cx="4797425" cy="5149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6005195" y="1762760"/>
            <a:ext cx="2409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Software A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rchitecture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570855" y="2396490"/>
            <a:ext cx="4797425" cy="5149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6813550" y="2469515"/>
            <a:ext cx="208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pt-PT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lean</a:t>
            </a:r>
            <a:r>
              <a:rPr lang="pt-PT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A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rchitecture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81420" y="3084830"/>
            <a:ext cx="4797425" cy="5149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960995" y="3157855"/>
            <a:ext cx="123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Monolithic</a:t>
            </a:r>
            <a:endParaRPr lang="pt-PT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46420" y="3811270"/>
            <a:ext cx="4797425" cy="5149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7112635" y="3884295"/>
            <a:ext cx="1579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Microservices</a:t>
            </a:r>
            <a:endParaRPr lang="pt-PT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931410" y="4480560"/>
            <a:ext cx="4797425" cy="5149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6663055" y="4553585"/>
            <a:ext cx="1255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Serverless</a:t>
            </a:r>
            <a:endParaRPr lang="pt-PT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486275" y="5223510"/>
            <a:ext cx="4797425" cy="5149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6029960" y="5300980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Clean Code</a:t>
            </a:r>
            <a:endParaRPr lang="pt-PT" altLang="en-US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227070" y="5888990"/>
            <a:ext cx="4797425" cy="51498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4105275" y="5962015"/>
            <a:ext cx="26695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>
                <a:solidFill>
                  <a:schemeClr val="bg1"/>
                </a:solidFill>
                <a:sym typeface="+mn-ea"/>
              </a:rPr>
              <a:t>Pillars for </a:t>
            </a:r>
            <a:r>
              <a:rPr lang="pt-PT">
                <a:solidFill>
                  <a:schemeClr val="bg1"/>
                </a:solidFill>
                <a:sym typeface="+mn-ea"/>
              </a:rPr>
              <a:t>C</a:t>
            </a:r>
            <a:r>
              <a:rPr>
                <a:solidFill>
                  <a:schemeClr val="bg1"/>
                </a:solidFill>
                <a:sym typeface="+mn-ea"/>
              </a:rPr>
              <a:t>reating </a:t>
            </a:r>
            <a:r>
              <a:rPr lang="pt-PT">
                <a:solidFill>
                  <a:schemeClr val="bg1"/>
                </a:solidFill>
                <a:sym typeface="+mn-ea"/>
              </a:rPr>
              <a:t>C</a:t>
            </a:r>
            <a:r>
              <a:rPr>
                <a:solidFill>
                  <a:schemeClr val="bg1"/>
                </a:solidFill>
                <a:sym typeface="+mn-ea"/>
              </a:rPr>
              <a:t>ode</a:t>
            </a:r>
            <a:endParaRPr lang="pt-PT" altLang="en-US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426970" y="1190625"/>
            <a:ext cx="1753235" cy="234950"/>
            <a:chOff x="2320" y="862"/>
            <a:chExt cx="2761" cy="370"/>
          </a:xfrm>
        </p:grpSpPr>
        <p:sp>
          <p:nvSpPr>
            <p:cNvPr id="32" name="Oval 31"/>
            <p:cNvSpPr/>
            <p:nvPr/>
          </p:nvSpPr>
          <p:spPr>
            <a:xfrm>
              <a:off x="2320" y="862"/>
              <a:ext cx="339" cy="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endCxn id="10" idx="1"/>
            </p:cNvCxnSpPr>
            <p:nvPr/>
          </p:nvCxnSpPr>
          <p:spPr>
            <a:xfrm>
              <a:off x="2465" y="1044"/>
              <a:ext cx="2617" cy="4"/>
            </a:xfrm>
            <a:prstGeom prst="line">
              <a:avLst/>
            </a:prstGeom>
            <a:ln w="38100" cap="rnd"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473200" y="538480"/>
            <a:ext cx="1753235" cy="234950"/>
            <a:chOff x="2320" y="862"/>
            <a:chExt cx="2761" cy="370"/>
          </a:xfrm>
        </p:grpSpPr>
        <p:sp>
          <p:nvSpPr>
            <p:cNvPr id="43" name="Oval 42"/>
            <p:cNvSpPr/>
            <p:nvPr/>
          </p:nvSpPr>
          <p:spPr>
            <a:xfrm>
              <a:off x="2320" y="862"/>
              <a:ext cx="339" cy="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465" y="1044"/>
              <a:ext cx="2617" cy="4"/>
            </a:xfrm>
            <a:prstGeom prst="line">
              <a:avLst/>
            </a:prstGeom>
            <a:ln w="38100" cap="rnd"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092450" y="1856105"/>
            <a:ext cx="1753235" cy="234950"/>
            <a:chOff x="2320" y="862"/>
            <a:chExt cx="2761" cy="370"/>
          </a:xfrm>
        </p:grpSpPr>
        <p:sp>
          <p:nvSpPr>
            <p:cNvPr id="46" name="Oval 45"/>
            <p:cNvSpPr/>
            <p:nvPr/>
          </p:nvSpPr>
          <p:spPr>
            <a:xfrm>
              <a:off x="2320" y="862"/>
              <a:ext cx="339" cy="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465" y="1044"/>
              <a:ext cx="2617" cy="4"/>
            </a:xfrm>
            <a:prstGeom prst="line">
              <a:avLst/>
            </a:prstGeom>
            <a:ln w="38100" cap="rnd"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829050" y="2562225"/>
            <a:ext cx="1753235" cy="234950"/>
            <a:chOff x="2320" y="862"/>
            <a:chExt cx="2761" cy="370"/>
          </a:xfrm>
        </p:grpSpPr>
        <p:sp>
          <p:nvSpPr>
            <p:cNvPr id="49" name="Oval 48"/>
            <p:cNvSpPr/>
            <p:nvPr/>
          </p:nvSpPr>
          <p:spPr>
            <a:xfrm>
              <a:off x="2320" y="862"/>
              <a:ext cx="339" cy="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2465" y="1044"/>
              <a:ext cx="2617" cy="4"/>
            </a:xfrm>
            <a:prstGeom prst="line">
              <a:avLst/>
            </a:prstGeom>
            <a:ln w="38100" cap="rnd"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535170" y="3217545"/>
            <a:ext cx="1753235" cy="234950"/>
            <a:chOff x="2320" y="862"/>
            <a:chExt cx="2761" cy="370"/>
          </a:xfrm>
        </p:grpSpPr>
        <p:sp>
          <p:nvSpPr>
            <p:cNvPr id="52" name="Oval 51"/>
            <p:cNvSpPr/>
            <p:nvPr/>
          </p:nvSpPr>
          <p:spPr>
            <a:xfrm>
              <a:off x="2320" y="862"/>
              <a:ext cx="339" cy="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2465" y="1044"/>
              <a:ext cx="2617" cy="4"/>
            </a:xfrm>
            <a:prstGeom prst="line">
              <a:avLst/>
            </a:prstGeom>
            <a:ln w="38100" cap="rnd"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3940810" y="3923665"/>
            <a:ext cx="1753235" cy="234950"/>
            <a:chOff x="2320" y="862"/>
            <a:chExt cx="2761" cy="370"/>
          </a:xfrm>
        </p:grpSpPr>
        <p:sp>
          <p:nvSpPr>
            <p:cNvPr id="55" name="Oval 54"/>
            <p:cNvSpPr/>
            <p:nvPr/>
          </p:nvSpPr>
          <p:spPr>
            <a:xfrm>
              <a:off x="2320" y="862"/>
              <a:ext cx="339" cy="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65" y="1044"/>
              <a:ext cx="2617" cy="4"/>
            </a:xfrm>
            <a:prstGeom prst="line">
              <a:avLst/>
            </a:prstGeom>
            <a:ln w="38100" cap="rnd"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3204210" y="4609465"/>
            <a:ext cx="1753235" cy="234950"/>
            <a:chOff x="2320" y="862"/>
            <a:chExt cx="2761" cy="370"/>
          </a:xfrm>
        </p:grpSpPr>
        <p:sp>
          <p:nvSpPr>
            <p:cNvPr id="58" name="Oval 57"/>
            <p:cNvSpPr/>
            <p:nvPr/>
          </p:nvSpPr>
          <p:spPr>
            <a:xfrm>
              <a:off x="2320" y="862"/>
              <a:ext cx="339" cy="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2465" y="1044"/>
              <a:ext cx="2617" cy="4"/>
            </a:xfrm>
            <a:prstGeom prst="line">
              <a:avLst/>
            </a:prstGeom>
            <a:ln w="38100" cap="rnd"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731770" y="5356225"/>
            <a:ext cx="1753235" cy="234950"/>
            <a:chOff x="2320" y="862"/>
            <a:chExt cx="2761" cy="370"/>
          </a:xfrm>
        </p:grpSpPr>
        <p:sp>
          <p:nvSpPr>
            <p:cNvPr id="61" name="Oval 60"/>
            <p:cNvSpPr/>
            <p:nvPr/>
          </p:nvSpPr>
          <p:spPr>
            <a:xfrm>
              <a:off x="2320" y="862"/>
              <a:ext cx="339" cy="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2465" y="1044"/>
              <a:ext cx="2617" cy="4"/>
            </a:xfrm>
            <a:prstGeom prst="line">
              <a:avLst/>
            </a:prstGeom>
            <a:ln w="38100" cap="rnd"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466850" y="6021705"/>
            <a:ext cx="1753235" cy="234950"/>
            <a:chOff x="2320" y="862"/>
            <a:chExt cx="2761" cy="370"/>
          </a:xfrm>
        </p:grpSpPr>
        <p:sp>
          <p:nvSpPr>
            <p:cNvPr id="64" name="Oval 63"/>
            <p:cNvSpPr/>
            <p:nvPr/>
          </p:nvSpPr>
          <p:spPr>
            <a:xfrm>
              <a:off x="2320" y="862"/>
              <a:ext cx="339" cy="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2465" y="1044"/>
              <a:ext cx="2617" cy="4"/>
            </a:xfrm>
            <a:prstGeom prst="line">
              <a:avLst/>
            </a:prstGeom>
            <a:ln w="38100" cap="rnd"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1496695" y="580390"/>
            <a:ext cx="172085" cy="1555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448560" y="1229360"/>
            <a:ext cx="172085" cy="1555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116580" y="1896110"/>
            <a:ext cx="172085" cy="1555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860800" y="2602230"/>
            <a:ext cx="172085" cy="1555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556760" y="3256280"/>
            <a:ext cx="172085" cy="1555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962400" y="3962400"/>
            <a:ext cx="172085" cy="1555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25800" y="4649470"/>
            <a:ext cx="172085" cy="1555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753360" y="5396230"/>
            <a:ext cx="172085" cy="1555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488440" y="6068695"/>
            <a:ext cx="172085" cy="15557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spc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Pilares para Codificação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0603865" cy="47999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>
                <a:solidFill>
                  <a:schemeClr val="bg1"/>
                </a:solidFill>
              </a:rPr>
              <a:t>10. </a:t>
            </a:r>
            <a:r>
              <a:rPr lang="en-US">
                <a:solidFill>
                  <a:schemeClr val="bg1"/>
                </a:solidFill>
              </a:rPr>
              <a:t>A complicação do nosso é código é proporcional a complicação da nossa feature.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      </a:t>
            </a:r>
            <a:r>
              <a:rPr lang="en-US">
                <a:solidFill>
                  <a:schemeClr val="bg1"/>
                </a:solidFill>
              </a:rPr>
              <a:t>Quanto mais simples, melhor.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11. </a:t>
            </a:r>
            <a:r>
              <a:rPr lang="en-US">
                <a:solidFill>
                  <a:schemeClr val="bg1"/>
                </a:solidFill>
              </a:rPr>
              <a:t>Usamos tudo que conhecemos que está pronto.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      </a:t>
            </a:r>
            <a:r>
              <a:rPr lang="en-US">
                <a:solidFill>
                  <a:schemeClr val="bg1"/>
                </a:solidFill>
              </a:rPr>
              <a:t>Só fazemos código do zero se for estritamente necessário.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12. </a:t>
            </a:r>
            <a:r>
              <a:rPr lang="en-US">
                <a:solidFill>
                  <a:schemeClr val="bg1"/>
                </a:solidFill>
              </a:rPr>
              <a:t>Idealmente, todo código escrito deveria ser chamado por alguém.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      </a:t>
            </a:r>
            <a:r>
              <a:rPr lang="en-US">
                <a:solidFill>
                  <a:schemeClr val="bg1"/>
                </a:solidFill>
              </a:rPr>
              <a:t>Se não tem ninguém chamando, ele não deveria existir.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13. </a:t>
            </a:r>
            <a:r>
              <a:rPr lang="en-US">
                <a:solidFill>
                  <a:schemeClr val="bg1"/>
                </a:solidFill>
              </a:rPr>
              <a:t>Só alteramos estado de referências que criamos. Não mexemos nos objetos alheios.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 não ser que esse objeto seja criado para isso, como é o caso de argumentos de métodos de borda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mais externa.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Estes são, geralmente, associados a frameworks.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3920" y="267335"/>
            <a:ext cx="736600" cy="5149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0039985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>
                <a:solidFill>
                  <a:schemeClr val="bg1"/>
                </a:solidFill>
              </a:rPr>
              <a:t>10. The complication of our code is proportional to the complication of our feature.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pt-PT">
                <a:solidFill>
                  <a:schemeClr val="bg1"/>
                </a:solidFill>
              </a:rPr>
              <a:t>      </a:t>
            </a:r>
            <a:r>
              <a:rPr>
                <a:solidFill>
                  <a:schemeClr val="bg1"/>
                </a:solidFill>
              </a:rPr>
              <a:t>The simpler the better.</a:t>
            </a:r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11. We use everything we know that is ready. 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 </a:t>
            </a:r>
            <a:r>
              <a:rPr lang="pt-PT">
                <a:solidFill>
                  <a:schemeClr val="bg1"/>
                </a:solidFill>
              </a:rPr>
              <a:t>     </a:t>
            </a:r>
            <a:r>
              <a:rPr>
                <a:solidFill>
                  <a:schemeClr val="bg1"/>
                </a:solidFill>
              </a:rPr>
              <a:t>We only code from scratch if strictly necessary.</a:t>
            </a:r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12. Ideally, all code written should be called by someone. 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pt-PT">
                <a:solidFill>
                  <a:schemeClr val="bg1"/>
                </a:solidFill>
              </a:rPr>
              <a:t>      </a:t>
            </a:r>
            <a:r>
              <a:rPr>
                <a:solidFill>
                  <a:schemeClr val="bg1"/>
                </a:solidFill>
              </a:rPr>
              <a:t>If there's no one calling, he won't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>
                <a:solidFill>
                  <a:schemeClr val="bg1"/>
                </a:solidFill>
              </a:rPr>
              <a:t>should exist.</a:t>
            </a:r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  <a:p>
            <a:pPr algn="l"/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13. We only change the status of references we create. We don't touch other people's objects. 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pt-PT">
                <a:solidFill>
                  <a:schemeClr val="bg1"/>
                </a:solidFill>
              </a:rPr>
              <a:t>      </a:t>
            </a:r>
            <a:r>
              <a:rPr>
                <a:solidFill>
                  <a:schemeClr val="bg1"/>
                </a:solidFill>
              </a:rPr>
              <a:t>Unless this object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>
                <a:solidFill>
                  <a:schemeClr val="bg1"/>
                </a:solidFill>
              </a:rPr>
              <a:t>be created for this, as is the case for outermost edge method arguments.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pt-PT">
                <a:solidFill>
                  <a:schemeClr val="bg1"/>
                </a:solidFill>
              </a:rPr>
              <a:t>      </a:t>
            </a:r>
            <a:r>
              <a:rPr>
                <a:solidFill>
                  <a:schemeClr val="bg1"/>
                </a:solidFill>
              </a:rPr>
              <a:t>These are usually associated with frameworks.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0" y="191770"/>
            <a:ext cx="982980" cy="4857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80365" y="294640"/>
            <a:ext cx="25012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chemeClr val="bg1"/>
                </a:solidFill>
              </a:rPr>
              <a:t>Pillars for Coding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109789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>
                <a:solidFill>
                  <a:schemeClr val="bg1"/>
                </a:solidFill>
              </a:rPr>
              <a:t>14. </a:t>
            </a:r>
            <a:r>
              <a:rPr lang="en-US">
                <a:solidFill>
                  <a:schemeClr val="bg1"/>
                </a:solidFill>
              </a:rPr>
              <a:t>A versão mais eficiente de uma pessoa programando é aquela que entende, questiona e implementa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      </a:t>
            </a:r>
            <a:r>
              <a:rPr lang="en-US">
                <a:solidFill>
                  <a:schemeClr val="bg1"/>
                </a:solidFill>
              </a:rPr>
              <a:t>estritamente o que foi combinado.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      </a:t>
            </a:r>
            <a:r>
              <a:rPr lang="en-US">
                <a:solidFill>
                  <a:schemeClr val="bg1"/>
                </a:solidFill>
              </a:rPr>
              <a:t>Não inventamos coisas que não foram pedidas,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      N</a:t>
            </a:r>
            <a:r>
              <a:rPr lang="en-US">
                <a:solidFill>
                  <a:schemeClr val="bg1"/>
                </a:solidFill>
              </a:rPr>
              <a:t>ão fazemos suposição de funcionalidade e nem caímos na armadilha de achar que entendemos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 </a:t>
            </a:r>
            <a:r>
              <a:rPr lang="pt-PT" altLang="en-US">
                <a:solidFill>
                  <a:schemeClr val="bg1"/>
                </a:solidFill>
              </a:rPr>
              <a:t>     </a:t>
            </a:r>
            <a:r>
              <a:rPr lang="en-US">
                <a:solidFill>
                  <a:schemeClr val="bg1"/>
                </a:solidFill>
              </a:rPr>
              <a:t>mais do que a pessoa que solicitou a funcionalidade.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3920" y="267335"/>
            <a:ext cx="736600" cy="514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/>
        </p:nvSpPr>
        <p:spPr>
          <a:xfrm>
            <a:off x="393700" y="326448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spc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Pilares para Codificação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13798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>
                <a:solidFill>
                  <a:schemeClr val="bg1"/>
                </a:solidFill>
              </a:rPr>
              <a:t>14. The most efficient version of a programming person is one that understands, questions, and implements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pt-PT">
                <a:solidFill>
                  <a:schemeClr val="bg1"/>
                </a:solidFill>
              </a:rPr>
              <a:t>      </a:t>
            </a:r>
            <a:r>
              <a:rPr>
                <a:solidFill>
                  <a:schemeClr val="bg1"/>
                </a:solidFill>
              </a:rPr>
              <a:t>strictly what was agreed.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pt-PT">
                <a:solidFill>
                  <a:schemeClr val="bg1"/>
                </a:solidFill>
              </a:rPr>
              <a:t>      </a:t>
            </a:r>
            <a:r>
              <a:rPr>
                <a:solidFill>
                  <a:schemeClr val="bg1"/>
                </a:solidFill>
              </a:rPr>
              <a:t>We don't invent things that weren't asked for,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 lang="pt-PT">
                <a:solidFill>
                  <a:schemeClr val="bg1"/>
                </a:solidFill>
              </a:rPr>
              <a:t>      </a:t>
            </a:r>
            <a:r>
              <a:rPr>
                <a:solidFill>
                  <a:schemeClr val="bg1"/>
                </a:solidFill>
              </a:rPr>
              <a:t>We don't make assumptions about functionality and we don't fall for the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>
                <a:solidFill>
                  <a:schemeClr val="bg1"/>
                </a:solidFill>
              </a:rPr>
              <a:t>trap of thinking we understand </a:t>
            </a:r>
            <a:endParaRPr>
              <a:solidFill>
                <a:schemeClr val="bg1"/>
              </a:solidFill>
            </a:endParaRPr>
          </a:p>
          <a:p>
            <a:pPr algn="l"/>
            <a:r>
              <a:rPr>
                <a:solidFill>
                  <a:schemeClr val="bg1"/>
                </a:solidFill>
              </a:rPr>
              <a:t> </a:t>
            </a:r>
            <a:r>
              <a:rPr lang="pt-PT">
                <a:solidFill>
                  <a:schemeClr val="bg1"/>
                </a:solidFill>
              </a:rPr>
              <a:t>     </a:t>
            </a:r>
            <a:r>
              <a:rPr>
                <a:solidFill>
                  <a:schemeClr val="bg1"/>
                </a:solidFill>
              </a:rPr>
              <a:t>more than the person who requested the functionality.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80365" y="294640"/>
            <a:ext cx="25012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chemeClr val="bg1"/>
                </a:solidFill>
              </a:rPr>
              <a:t>Pillars for Coding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0" y="191770"/>
            <a:ext cx="98298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167447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>
                <a:solidFill>
                  <a:schemeClr val="bg1"/>
                </a:solidFill>
              </a:rPr>
              <a:t>15. </a:t>
            </a:r>
            <a:r>
              <a:rPr lang="en-US">
                <a:solidFill>
                  <a:schemeClr val="bg1"/>
                </a:solidFill>
              </a:rPr>
              <a:t>Você precisa entender o que está usando e olhar sempre o lado negativo de cada decisão.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16. </a:t>
            </a:r>
            <a:r>
              <a:rPr lang="en-US">
                <a:solidFill>
                  <a:schemeClr val="bg1"/>
                </a:solidFill>
              </a:rPr>
              <a:t>Deixamos pistas que facilitem o uso do código onde não conseguimos resolver com compilação.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17. </a:t>
            </a:r>
            <a:r>
              <a:rPr lang="en-US">
                <a:solidFill>
                  <a:schemeClr val="bg1"/>
                </a:solidFill>
              </a:rPr>
              <a:t>A sua api deve deixar claro o caminho que deve ser seguido pelo ponto do código que decide usá-la.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Não espere que ninguém lembre de invocar nada. Faça de tudo para gerar obrigações. Quanto mais específico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é seu código, menos democrático ele é.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3920" y="267335"/>
            <a:ext cx="736600" cy="5149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393700" y="326448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spc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Pilares para Codificação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50925"/>
            <a:ext cx="1189609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15. You need to understand what you are using and always look at the negative side of every decision.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16. We leave clues that facilitate the use of the code where we can't solve with compilation.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17. Your api should make clear the path that should be followed by the code point that decides to use it.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Don't expect anyone to remember to summon anything. Do everything to generate obligations. the more specific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is its code, the less democratic it is.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393700" y="326448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bg1"/>
                </a:solidFill>
                <a:sym typeface="+mn-ea"/>
              </a:rPr>
              <a:t>Pillars for Coding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0" y="191770"/>
            <a:ext cx="98298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441450"/>
            <a:ext cx="1032700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>
                <a:solidFill>
                  <a:schemeClr val="bg1"/>
                </a:solidFill>
              </a:rPr>
              <a:t>18. </a:t>
            </a:r>
            <a:r>
              <a:rPr lang="en-US">
                <a:solidFill>
                  <a:schemeClr val="bg1"/>
                </a:solidFill>
              </a:rPr>
              <a:t>Não usamos exception para controle de fluxo.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19. </a:t>
            </a:r>
            <a:r>
              <a:rPr lang="en-US">
                <a:solidFill>
                  <a:schemeClr val="bg1"/>
                </a:solidFill>
              </a:rPr>
              <a:t>Regras de negócio devem ser declaradas de maneira explícita na nossa aplicação.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20. </a:t>
            </a:r>
            <a:r>
              <a:rPr lang="en-US">
                <a:solidFill>
                  <a:schemeClr val="bg1"/>
                </a:solidFill>
              </a:rPr>
              <a:t>Favorecemos a coesão através do encapsulamento.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pt-PT" altLang="en-US">
                <a:solidFill>
                  <a:schemeClr val="bg1"/>
                </a:solidFill>
              </a:rPr>
              <a:t>21. </a:t>
            </a:r>
            <a:r>
              <a:rPr lang="en-US">
                <a:solidFill>
                  <a:schemeClr val="bg1"/>
                </a:solidFill>
              </a:rPr>
              <a:t>Criamos testes automatizados para que ele nos ajude a revelar e consertar bugs na aplicação.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3920" y="267335"/>
            <a:ext cx="736600" cy="5149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393700" y="326448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spc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Pilares para Codificação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393700" y="326448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bg1"/>
                </a:solidFill>
                <a:sym typeface="+mn-ea"/>
              </a:rPr>
              <a:t>Pillars for Coding</a:t>
            </a:r>
            <a:endParaRPr lang="pt-PT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0" y="191770"/>
            <a:ext cx="982980" cy="4857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64185" y="1175385"/>
            <a:ext cx="953960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18. We don't use exception for flow control.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19. Business rules must be stated explicitly in our application.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20. We favor cohesion through encapsulation.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21. We create automated tests so that it helps us to reveal and fix bugs in the application.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7082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https://artesoftware.com.br/2019/02/09/complexidade-ciclomatica/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931545"/>
            <a:ext cx="7912735" cy="55092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393700" y="326390"/>
            <a:ext cx="4505325" cy="4311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400">
                <a:solidFill>
                  <a:schemeClr val="bg1"/>
                </a:solidFill>
                <a:sym typeface="+mn-ea"/>
              </a:rPr>
              <a:t>Cyclomatic Complexity </a:t>
            </a:r>
            <a:endParaRPr lang="pt-PT" sz="2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20" y="5104130"/>
            <a:ext cx="3305175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80365" y="6454140"/>
            <a:ext cx="47840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chemeClr val="bg1"/>
                </a:solidFill>
              </a:rPr>
              <a:t>https://artesoftware.com.br/2019/02/09/complexidade-ciclomatica/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393700" y="326390"/>
            <a:ext cx="4505325" cy="4311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400">
                <a:solidFill>
                  <a:schemeClr val="bg1"/>
                </a:solidFill>
                <a:sym typeface="+mn-ea"/>
              </a:rPr>
              <a:t>Cyclomatic Complexity - Refactory</a:t>
            </a:r>
            <a:endParaRPr lang="pt-PT" sz="2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937895"/>
            <a:ext cx="5582285" cy="1741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" y="4473575"/>
            <a:ext cx="5500370" cy="1680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853055"/>
            <a:ext cx="5562600" cy="1465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855" y="2805430"/>
            <a:ext cx="5488940" cy="733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95" y="937895"/>
            <a:ext cx="5442585" cy="121031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707765" y="1604645"/>
            <a:ext cx="2818765" cy="48641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72865" y="3185795"/>
            <a:ext cx="2818765" cy="48641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66615" y="3319780"/>
            <a:ext cx="2115185" cy="152336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666615" y="3538855"/>
            <a:ext cx="2115185" cy="176720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>
            <a:off x="-6985" y="2159635"/>
            <a:ext cx="1295400" cy="356235"/>
          </a:xfrm>
          <a:prstGeom prst="bentConnector3">
            <a:avLst>
              <a:gd name="adj1" fmla="val -1397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5400000">
            <a:off x="-32385" y="3893185"/>
            <a:ext cx="1295400" cy="356235"/>
          </a:xfrm>
          <a:prstGeom prst="bentConnector3">
            <a:avLst>
              <a:gd name="adj1" fmla="val -1397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72865" y="2938145"/>
            <a:ext cx="2818765" cy="24765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955" y="5466080"/>
            <a:ext cx="3305175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dirty="0">
                <a:solidFill>
                  <a:schemeClr val="bg1"/>
                </a:solidFill>
              </a:rPr>
              <a:t>Software Development Life Cycle</a:t>
            </a:r>
            <a:endParaRPr lang="pt-PT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" y="1257300"/>
            <a:ext cx="5617210" cy="508571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>
                <a:solidFill>
                  <a:schemeClr val="bg1"/>
                </a:solidFill>
                <a:sym typeface="+mn-ea"/>
              </a:rPr>
              <a:t>B</a:t>
            </a:r>
            <a:r>
              <a:rPr>
                <a:solidFill>
                  <a:schemeClr val="bg1"/>
                </a:solidFill>
                <a:sym typeface="+mn-ea"/>
              </a:rPr>
              <a:t>ooks that changed my mind</a:t>
            </a:r>
            <a:endParaRPr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454140"/>
            <a:ext cx="514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</a:rPr>
              <a:t>https://github.com/asouza/pilares-design-codigo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1167765"/>
            <a:ext cx="1348740" cy="2085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40" y="1143000"/>
            <a:ext cx="1632585" cy="2134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20" y="1151255"/>
            <a:ext cx="1708150" cy="211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690" y="1151255"/>
            <a:ext cx="1609725" cy="2083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85" y="1167765"/>
            <a:ext cx="1638300" cy="20656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64" y="208280"/>
            <a:ext cx="11060471" cy="1532078"/>
          </a:xfrm>
        </p:spPr>
        <p:txBody>
          <a:bodyPr>
            <a:normAutofit/>
          </a:bodyPr>
          <a:p>
            <a:br>
              <a:rPr lang="en-US" sz="1800" dirty="0">
                <a:solidFill>
                  <a:schemeClr val="bg1"/>
                </a:solidFill>
              </a:rPr>
            </a:br>
            <a:endParaRPr lang="en-US" sz="1800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325" y="2823845"/>
            <a:ext cx="5135880" cy="365125"/>
          </a:xfrm>
        </p:spPr>
        <p:txBody>
          <a:bodyPr vert="horz" lIns="91440" tIns="45720" rIns="91440" bIns="45720" rtlCol="0" anchor="t">
            <a:noAutofit/>
          </a:bodyPr>
          <a:p>
            <a:pPr marL="0" indent="0">
              <a:buNone/>
            </a:pPr>
            <a:r>
              <a:rPr lang="pt-PT" altLang="en-GB" dirty="0">
                <a:solidFill>
                  <a:schemeClr val="bg1"/>
                </a:solidFill>
                <a:ea typeface="Amazon Ember"/>
                <a:cs typeface="Amazon Ember"/>
              </a:rPr>
              <a:t>  </a:t>
            </a:r>
            <a:r>
              <a:rPr lang="en-GB" dirty="0">
                <a:solidFill>
                  <a:schemeClr val="bg1"/>
                </a:solidFill>
                <a:ea typeface="Amazon Ember"/>
                <a:cs typeface="Amazon Ember"/>
              </a:rPr>
              <a:t>Weder Mariano de Sousa</a:t>
            </a:r>
            <a:endParaRPr lang="en-GB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292100" y="3289300"/>
            <a:ext cx="4900295" cy="463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en-GB" sz="1800" dirty="0">
                <a:solidFill>
                  <a:schemeClr val="bg1"/>
                </a:solidFill>
                <a:ea typeface="Amazon Ember"/>
                <a:cs typeface="Amazon Ember"/>
              </a:rPr>
              <a:t>Analist System </a:t>
            </a:r>
            <a:r>
              <a:rPr lang="en-GB" sz="1800" dirty="0">
                <a:solidFill>
                  <a:schemeClr val="bg1"/>
                </a:solidFill>
                <a:ea typeface="Amazon Ember"/>
                <a:cs typeface="Amazon Ember"/>
              </a:rPr>
              <a:t>Senior - </a:t>
            </a:r>
            <a:r>
              <a:rPr lang="pt-PT" altLang="en-GB" sz="1800" dirty="0">
                <a:solidFill>
                  <a:schemeClr val="bg1"/>
                </a:solidFill>
                <a:ea typeface="Amazon Ember"/>
                <a:cs typeface="Amazon Ember"/>
              </a:rPr>
              <a:t>GFT Brazil</a:t>
            </a:r>
            <a:endParaRPr lang="pt-PT" altLang="en-GB" sz="1800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" y="576580"/>
            <a:ext cx="2052320" cy="2052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544830"/>
            <a:ext cx="1764030" cy="17640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09245" y="6042660"/>
            <a:ext cx="49117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600" dirty="0" err="1" smtClean="0">
                <a:solidFill>
                  <a:schemeClr val="bg1"/>
                </a:solidFill>
              </a:rPr>
              <a:t>https://www.linkedin.com/in/wedermarianodesousa/</a:t>
            </a:r>
            <a:endParaRPr 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en-US" sz="1600" dirty="0" err="1" smtClean="0">
                <a:solidFill>
                  <a:schemeClr val="bg1"/>
                </a:solidFill>
                <a:sym typeface="+mn-ea"/>
              </a:rPr>
              <a:t>https://github.com/weder96</a:t>
            </a:r>
            <a:endParaRPr lang="pt-PT" alt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510" y="514350"/>
            <a:ext cx="1746250" cy="174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755" y="554990"/>
            <a:ext cx="1753870" cy="1753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 l="-768" r="-768"/>
          <a:stretch>
            <a:fillRect/>
          </a:stretch>
        </p:blipFill>
        <p:spPr>
          <a:xfrm>
            <a:off x="4679315" y="514350"/>
            <a:ext cx="1764030" cy="176403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309245" y="6064250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US" sz="2000" dirty="0" err="1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245" y="576580"/>
            <a:ext cx="1457325" cy="145732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59410" y="3697605"/>
            <a:ext cx="36271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600" dirty="0" err="1" smtClean="0">
                <a:solidFill>
                  <a:schemeClr val="bg1"/>
                </a:solidFill>
                <a:sym typeface="+mn-ea"/>
              </a:rPr>
              <a:t>+ 16 Years of Experience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  <a:sym typeface="+mn-ea"/>
              </a:rPr>
              <a:t>+ 50 Projects Worked 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  <a:sym typeface="+mn-ea"/>
              </a:rPr>
              <a:t>Post Graduate in Media UFG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  <a:sym typeface="+mn-ea"/>
              </a:rPr>
              <a:t>Post Graduate in Information Security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  <a:sym typeface="+mn-ea"/>
              </a:rPr>
              <a:t>Computer scientist</a:t>
            </a:r>
            <a:endParaRPr lang="pt-PT" altLang="en-US" sz="1600" dirty="0" err="1" smtClean="0">
              <a:solidFill>
                <a:schemeClr val="bg1"/>
              </a:solidFill>
            </a:endParaRPr>
          </a:p>
          <a:p>
            <a:pPr algn="l"/>
            <a:r>
              <a:rPr lang="pt-PT" altLang="en-US" sz="1600" dirty="0" err="1" smtClean="0">
                <a:solidFill>
                  <a:schemeClr val="bg1"/>
                </a:solidFill>
                <a:sym typeface="+mn-ea"/>
              </a:rPr>
              <a:t>IT Technician ITGO</a:t>
            </a:r>
            <a:endParaRPr lang="pt-PT" altLang="en-US" sz="1600" dirty="0" err="1" smtClean="0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9314180" y="5132070"/>
            <a:ext cx="19659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 sz="4400" b="1">
                <a:solidFill>
                  <a:schemeClr val="bg1"/>
                </a:solidFill>
              </a:rPr>
              <a:t>Q &amp; A</a:t>
            </a:r>
            <a:endParaRPr lang="pt-PT" altLang="en-US" sz="4400" b="1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221345" y="2905125"/>
            <a:ext cx="3521710" cy="1925320"/>
            <a:chOff x="12857" y="4668"/>
            <a:chExt cx="5546" cy="3032"/>
          </a:xfrm>
        </p:grpSpPr>
        <p:grpSp>
          <p:nvGrpSpPr>
            <p:cNvPr id="18" name="Group 17"/>
            <p:cNvGrpSpPr/>
            <p:nvPr/>
          </p:nvGrpSpPr>
          <p:grpSpPr>
            <a:xfrm>
              <a:off x="12857" y="4668"/>
              <a:ext cx="5521" cy="1978"/>
              <a:chOff x="12857" y="4668"/>
              <a:chExt cx="5521" cy="1978"/>
            </a:xfrm>
          </p:grpSpPr>
          <p:sp>
            <p:nvSpPr>
              <p:cNvPr id="20" name="Text Box 19"/>
              <p:cNvSpPr txBox="1"/>
              <p:nvPr/>
            </p:nvSpPr>
            <p:spPr>
              <a:xfrm>
                <a:off x="12857" y="6018"/>
                <a:ext cx="4995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sz="2000" dirty="0" err="1" smtClean="0">
                    <a:solidFill>
                      <a:schemeClr val="bg1"/>
                    </a:solidFill>
                  </a:rPr>
                  <a:t>AWS User Group Goiânia</a:t>
                </a:r>
                <a:endParaRPr lang="en-US" sz="2000" dirty="0" err="1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 Box 20"/>
              <p:cNvSpPr txBox="1"/>
              <p:nvPr/>
            </p:nvSpPr>
            <p:spPr>
              <a:xfrm>
                <a:off x="15961" y="4926"/>
                <a:ext cx="1684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pt-PT" altLang="en-US" sz="2000" dirty="0" err="1" smtClean="0">
                    <a:solidFill>
                      <a:schemeClr val="bg1"/>
                    </a:solidFill>
                  </a:rPr>
                  <a:t>GOJava</a:t>
                </a:r>
                <a:endParaRPr lang="pt-PT" altLang="en-US" sz="2000" dirty="0" err="1" smtClean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85" y="4668"/>
                <a:ext cx="793" cy="793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97" y="5685"/>
                <a:ext cx="747" cy="861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17657" y="6797"/>
              <a:ext cx="747" cy="747"/>
            </a:xfrm>
            <a:prstGeom prst="rect">
              <a:avLst/>
            </a:prstGeom>
          </p:spPr>
        </p:pic>
        <p:sp>
          <p:nvSpPr>
            <p:cNvPr id="26" name="Text Box 25"/>
            <p:cNvSpPr txBox="1"/>
            <p:nvPr/>
          </p:nvSpPr>
          <p:spPr>
            <a:xfrm>
              <a:off x="15578" y="7072"/>
              <a:ext cx="215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pt-PT" altLang="en-US" sz="2000" dirty="0" err="1" smtClean="0">
                  <a:solidFill>
                    <a:schemeClr val="bg1"/>
                  </a:solidFill>
                </a:rPr>
                <a:t>Grupy-GO</a:t>
              </a:r>
              <a:endParaRPr lang="pt-PT" altLang="en-US" sz="2000" dirty="0" err="1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55570" y="2611120"/>
            <a:ext cx="6881495" cy="16357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sz="9600" dirty="0">
                <a:solidFill>
                  <a:schemeClr val="bg1"/>
                </a:solidFill>
              </a:rPr>
              <a:t>THANK YOU</a:t>
            </a:r>
            <a:endParaRPr lang="pt-PT" alt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dirty="0">
                <a:solidFill>
                  <a:schemeClr val="bg1"/>
                </a:solidFill>
              </a:rPr>
              <a:t>Agile Software Development Methodology</a:t>
            </a:r>
            <a:endParaRPr lang="pt-PT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1090930"/>
            <a:ext cx="5339715" cy="53397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10" y="828675"/>
            <a:ext cx="5584825" cy="29235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1365" y="6430645"/>
            <a:ext cx="33921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chemeClr val="bg1"/>
                </a:solidFill>
              </a:rPr>
              <a:t>https://blog.geekhunter.com.br/manifesto-agil/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55" y="4340860"/>
            <a:ext cx="3802380" cy="20675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730105" y="3825875"/>
            <a:ext cx="2043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https://www.scrum.org/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0"/>
            <a:ext cx="12192000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Text Box 10"/>
          <p:cNvSpPr txBox="1"/>
          <p:nvPr/>
        </p:nvSpPr>
        <p:spPr>
          <a:xfrm>
            <a:off x="3384550" y="2688590"/>
            <a:ext cx="48660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4000">
                <a:solidFill>
                  <a:schemeClr val="bg1"/>
                </a:solidFill>
              </a:rPr>
              <a:t>DESIGN</a:t>
            </a:r>
            <a:r>
              <a:rPr lang="pt-PT" altLang="en-US" sz="4000">
                <a:solidFill>
                  <a:schemeClr val="bg1"/>
                </a:solidFill>
              </a:rPr>
              <a:t> </a:t>
            </a:r>
            <a:r>
              <a:rPr lang="en-US" sz="4000">
                <a:solidFill>
                  <a:schemeClr val="bg1"/>
                </a:solidFill>
              </a:rPr>
              <a:t>PATTERNS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" y="4306570"/>
            <a:ext cx="1875155" cy="2363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>
                <a:solidFill>
                  <a:schemeClr val="bg1"/>
                </a:solidFill>
                <a:sym typeface="+mn-ea"/>
              </a:rPr>
              <a:t>D</a:t>
            </a:r>
            <a:r>
              <a:rPr lang="en-US">
                <a:solidFill>
                  <a:schemeClr val="bg1"/>
                </a:solidFill>
                <a:sym typeface="+mn-ea"/>
              </a:rPr>
              <a:t>esign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P</a:t>
            </a:r>
            <a:r>
              <a:rPr lang="en-US">
                <a:solidFill>
                  <a:schemeClr val="bg1"/>
                </a:solidFill>
                <a:sym typeface="+mn-ea"/>
              </a:rPr>
              <a:t>atterns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C</a:t>
            </a:r>
            <a:r>
              <a:rPr lang="en-US">
                <a:solidFill>
                  <a:schemeClr val="bg1"/>
                </a:solidFill>
                <a:sym typeface="+mn-ea"/>
              </a:rPr>
              <a:t>atalog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6187440"/>
            <a:ext cx="89515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https://refactoring.guru/design-patterns/catalog</a:t>
            </a:r>
            <a:endParaRPr lang="en-US" sz="1400">
              <a:solidFill>
                <a:schemeClr val="bg1"/>
              </a:solidFill>
            </a:endParaRPr>
          </a:p>
          <a:p>
            <a:pPr algn="l"/>
            <a:r>
              <a:rPr lang="en-US" sz="1400">
                <a:solidFill>
                  <a:schemeClr val="bg1"/>
                </a:solidFill>
              </a:rPr>
              <a:t>https://github.com/weder96/javaaula21/tree/main/ProjectDesignPartners/src/main/java/Pack20DesignPatterns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46735" y="1085215"/>
            <a:ext cx="41459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</a:rPr>
              <a:t>Creational </a:t>
            </a:r>
            <a:r>
              <a:rPr lang="pt-PT" altLang="en-US" b="1">
                <a:solidFill>
                  <a:schemeClr val="bg1"/>
                </a:solidFill>
              </a:rPr>
              <a:t>P</a:t>
            </a:r>
            <a:r>
              <a:rPr lang="en-US" b="1">
                <a:solidFill>
                  <a:schemeClr val="bg1"/>
                </a:solidFill>
              </a:rPr>
              <a:t>atterns</a:t>
            </a:r>
            <a:r>
              <a:rPr lang="pt-PT" altLang="en-US" b="1">
                <a:solidFill>
                  <a:schemeClr val="bg1"/>
                </a:solidFill>
              </a:rPr>
              <a:t> (5)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These patterns provide various object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creation mechanisms, which increase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flexibility and reuse of existing code.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17220" y="3462020"/>
            <a:ext cx="407670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</a:rPr>
              <a:t>Structural </a:t>
            </a:r>
            <a:r>
              <a:rPr lang="pt-PT" altLang="en-US" b="1">
                <a:solidFill>
                  <a:schemeClr val="bg1"/>
                </a:solidFill>
              </a:rPr>
              <a:t>P</a:t>
            </a:r>
            <a:r>
              <a:rPr lang="en-US" b="1">
                <a:solidFill>
                  <a:schemeClr val="bg1"/>
                </a:solidFill>
              </a:rPr>
              <a:t>atterns</a:t>
            </a:r>
            <a:r>
              <a:rPr lang="pt-PT" altLang="en-US" b="1">
                <a:solidFill>
                  <a:schemeClr val="bg1"/>
                </a:solidFill>
              </a:rPr>
              <a:t> (7)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These patterns explain how to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assemble objects and classes into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larger structures while keeping these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structures flexible and efficient.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470" y="1117600"/>
            <a:ext cx="914400" cy="653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160" y="1175385"/>
            <a:ext cx="781685" cy="558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35" y="1202690"/>
            <a:ext cx="878205" cy="627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630" y="1200150"/>
            <a:ext cx="734060" cy="52451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997450" y="1830070"/>
            <a:ext cx="815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 sz="1400">
                <a:solidFill>
                  <a:schemeClr val="bg1"/>
                </a:solidFill>
              </a:rPr>
              <a:t>Factory </a:t>
            </a:r>
            <a:endParaRPr lang="pt-PT" altLang="en-US" sz="1400">
              <a:solidFill>
                <a:schemeClr val="bg1"/>
              </a:solidFill>
            </a:endParaRPr>
          </a:p>
          <a:p>
            <a:r>
              <a:rPr lang="pt-PT" altLang="en-US" sz="1400">
                <a:solidFill>
                  <a:schemeClr val="bg1"/>
                </a:solidFill>
              </a:rPr>
              <a:t>Method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428740" y="1833245"/>
            <a:ext cx="8534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Abstract</a:t>
            </a:r>
            <a:endParaRPr lang="pt-PT" altLang="en-US" sz="1400">
              <a:solidFill>
                <a:schemeClr val="bg1"/>
              </a:solidFill>
            </a:endParaRPr>
          </a:p>
          <a:p>
            <a:pPr algn="l"/>
            <a:r>
              <a:rPr lang="pt-PT" altLang="en-US" sz="1400">
                <a:solidFill>
                  <a:schemeClr val="bg1"/>
                </a:solidFill>
              </a:rPr>
              <a:t>Factory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898130" y="1916430"/>
            <a:ext cx="704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Bulder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9218295" y="1938020"/>
            <a:ext cx="953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Prototype</a:t>
            </a:r>
            <a:endParaRPr lang="pt-PT" altLang="en-US" sz="140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115" y="1121410"/>
            <a:ext cx="996950" cy="71183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0599420" y="1977390"/>
            <a:ext cx="9372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Singleton</a:t>
            </a:r>
            <a:endParaRPr lang="pt-PT" altLang="en-US" sz="140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470" y="3472180"/>
            <a:ext cx="894080" cy="6388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080" y="3380740"/>
            <a:ext cx="1003935" cy="7175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130" y="3357245"/>
            <a:ext cx="1036955" cy="7410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810" y="3380740"/>
            <a:ext cx="840105" cy="6000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2285" y="3403600"/>
            <a:ext cx="906780" cy="64770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10719435" y="4142105"/>
            <a:ext cx="741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Facade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9373235" y="4107180"/>
            <a:ext cx="97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Decorator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919085" y="4074160"/>
            <a:ext cx="1036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Composite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6525895" y="4055110"/>
            <a:ext cx="704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Bridge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5132705" y="4104005"/>
            <a:ext cx="8166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Adapter</a:t>
            </a:r>
            <a:endParaRPr lang="pt-PT" altLang="en-US" sz="140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8880" y="5019040"/>
            <a:ext cx="1054100" cy="75311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4630" y="4994275"/>
            <a:ext cx="933450" cy="666750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5132705" y="5798185"/>
            <a:ext cx="9537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Flyweight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6722110" y="5698490"/>
            <a:ext cx="618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Proxy</a:t>
            </a:r>
            <a:endParaRPr lang="pt-PT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6700" y="113723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>
                <a:solidFill>
                  <a:schemeClr val="bg1"/>
                </a:solidFill>
                <a:sym typeface="+mn-ea"/>
              </a:rPr>
              <a:t>D</a:t>
            </a:r>
            <a:r>
              <a:rPr lang="en-US">
                <a:solidFill>
                  <a:schemeClr val="bg1"/>
                </a:solidFill>
                <a:sym typeface="+mn-ea"/>
              </a:rPr>
              <a:t>esign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P</a:t>
            </a:r>
            <a:r>
              <a:rPr lang="en-US">
                <a:solidFill>
                  <a:schemeClr val="bg1"/>
                </a:solidFill>
                <a:sym typeface="+mn-ea"/>
              </a:rPr>
              <a:t>atterns</a:t>
            </a:r>
            <a:r>
              <a:rPr lang="pt-PT" altLang="en-US">
                <a:solidFill>
                  <a:schemeClr val="bg1"/>
                </a:solidFill>
                <a:sym typeface="+mn-ea"/>
              </a:rPr>
              <a:t> C</a:t>
            </a:r>
            <a:r>
              <a:rPr lang="en-US">
                <a:solidFill>
                  <a:schemeClr val="bg1"/>
                </a:solidFill>
                <a:sym typeface="+mn-ea"/>
              </a:rPr>
              <a:t>atalog</a:t>
            </a:r>
            <a:endParaRPr lang="pt-PT" altLang="en-US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0365" y="1121410"/>
            <a:ext cx="39662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</a:rPr>
              <a:t>Behavioral </a:t>
            </a:r>
            <a:r>
              <a:rPr lang="pt-PT" altLang="en-US" b="1">
                <a:solidFill>
                  <a:schemeClr val="bg1"/>
                </a:solidFill>
              </a:rPr>
              <a:t>P</a:t>
            </a:r>
            <a:r>
              <a:rPr lang="en-US" b="1">
                <a:solidFill>
                  <a:schemeClr val="bg1"/>
                </a:solidFill>
              </a:rPr>
              <a:t>atterns</a:t>
            </a:r>
            <a:r>
              <a:rPr lang="pt-PT" altLang="en-US" b="1">
                <a:solidFill>
                  <a:schemeClr val="bg1"/>
                </a:solidFill>
              </a:rPr>
              <a:t> (10)</a:t>
            </a:r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These patterns are concerned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with algorithms and the assignment 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of responsibilities between objects.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997450" y="1830070"/>
            <a:ext cx="13417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 sz="1400">
                <a:solidFill>
                  <a:schemeClr val="bg1"/>
                </a:solidFill>
              </a:rPr>
              <a:t>Chain of </a:t>
            </a:r>
            <a:endParaRPr lang="pt-PT" altLang="en-US" sz="1400">
              <a:solidFill>
                <a:schemeClr val="bg1"/>
              </a:solidFill>
            </a:endParaRPr>
          </a:p>
          <a:p>
            <a:r>
              <a:rPr lang="pt-PT" altLang="en-US" sz="1400">
                <a:solidFill>
                  <a:schemeClr val="bg1"/>
                </a:solidFill>
              </a:rPr>
              <a:t>Responsability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898130" y="1821180"/>
            <a:ext cx="1004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Command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0599420" y="1815465"/>
            <a:ext cx="7804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Iterator</a:t>
            </a:r>
            <a:endParaRPr lang="pt-PT" altLang="en-US" sz="14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0805" y="1019810"/>
            <a:ext cx="13335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75" y="963930"/>
            <a:ext cx="13335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5" y="1024890"/>
            <a:ext cx="1333500" cy="952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" y="3190875"/>
            <a:ext cx="1333500" cy="95250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544830" y="4234180"/>
            <a:ext cx="889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Mediator</a:t>
            </a:r>
            <a:endParaRPr lang="pt-PT" altLang="en-US" sz="140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25" y="3314700"/>
            <a:ext cx="1333500" cy="9525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675" y="3305175"/>
            <a:ext cx="1333500" cy="952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025" y="3238500"/>
            <a:ext cx="1333500" cy="9525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2560" y="3305175"/>
            <a:ext cx="1333500" cy="952500"/>
          </a:xfrm>
          <a:prstGeom prst="rect">
            <a:avLst/>
          </a:prstGeom>
        </p:spPr>
      </p:pic>
      <p:sp>
        <p:nvSpPr>
          <p:cNvPr id="41" name="Text Box 40"/>
          <p:cNvSpPr txBox="1"/>
          <p:nvPr/>
        </p:nvSpPr>
        <p:spPr>
          <a:xfrm>
            <a:off x="2889250" y="4234180"/>
            <a:ext cx="9353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Memento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5280025" y="4234180"/>
            <a:ext cx="915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Observer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8108950" y="4262755"/>
            <a:ext cx="6064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State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10579100" y="4256405"/>
            <a:ext cx="8680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Strategy</a:t>
            </a:r>
            <a:endParaRPr lang="pt-PT" altLang="en-US" sz="140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025" y="5114925"/>
            <a:ext cx="1333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2560" y="5172075"/>
            <a:ext cx="1333500" cy="952500"/>
          </a:xfrm>
          <a:prstGeom prst="rect">
            <a:avLst/>
          </a:prstGeom>
        </p:spPr>
      </p:pic>
      <p:sp>
        <p:nvSpPr>
          <p:cNvPr id="47" name="Text Box 46"/>
          <p:cNvSpPr txBox="1"/>
          <p:nvPr/>
        </p:nvSpPr>
        <p:spPr>
          <a:xfrm>
            <a:off x="8108950" y="6075680"/>
            <a:ext cx="9093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Template</a:t>
            </a:r>
            <a:endParaRPr lang="pt-PT" altLang="en-US" sz="14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pt-PT" altLang="en-US" sz="1400">
                <a:solidFill>
                  <a:schemeClr val="bg1"/>
                </a:solidFill>
              </a:rPr>
              <a:t>Method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10845165" y="6123305"/>
            <a:ext cx="6858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1400">
                <a:solidFill>
                  <a:schemeClr val="bg1"/>
                </a:solidFill>
                <a:sym typeface="+mn-ea"/>
              </a:rPr>
              <a:t>Visitor</a:t>
            </a:r>
            <a:endParaRPr lang="pt-PT" altLang="en-US" sz="1400">
              <a:solidFill>
                <a:schemeClr val="bg1"/>
              </a:solidFill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323215" y="6311265"/>
            <a:ext cx="89515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solidFill>
                  <a:schemeClr val="bg1"/>
                </a:solidFill>
              </a:rPr>
              <a:t>https://refactoring.guru/design-patterns/catalog</a:t>
            </a:r>
            <a:endParaRPr lang="en-US" sz="1400">
              <a:solidFill>
                <a:schemeClr val="bg1"/>
              </a:solidFill>
            </a:endParaRPr>
          </a:p>
          <a:p>
            <a:pPr algn="l"/>
            <a:r>
              <a:rPr lang="en-US" sz="1400">
                <a:solidFill>
                  <a:schemeClr val="bg1"/>
                </a:solidFill>
              </a:rPr>
              <a:t>https://github.com/weder96/javaaula21/tree/main/ProjectDesignPartners/src/main/java/Pack20DesignPatterns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17488</Words>
  <Application>WPS Presentation</Application>
  <PresentationFormat>Widescreen</PresentationFormat>
  <Paragraphs>749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1" baseType="lpstr">
      <vt:lpstr>Arial</vt:lpstr>
      <vt:lpstr>SimSun</vt:lpstr>
      <vt:lpstr>Wingdings</vt:lpstr>
      <vt:lpstr>Nimbus Roman No9 L</vt:lpstr>
      <vt:lpstr>Amazon Ember Light</vt:lpstr>
      <vt:lpstr>Caviar Dreams</vt:lpstr>
      <vt:lpstr>Amazon Ember Heavy</vt:lpstr>
      <vt:lpstr>Garuda</vt:lpstr>
      <vt:lpstr>Amazon Ember</vt:lpstr>
      <vt:lpstr>Gubbi</vt:lpstr>
      <vt:lpstr>Amazon Ember</vt:lpstr>
      <vt:lpstr>Calibri</vt:lpstr>
      <vt:lpstr>DejaVu Sans</vt:lpstr>
      <vt:lpstr>Calibri Light</vt:lpstr>
      <vt:lpstr>Microsoft YaHei</vt:lpstr>
      <vt:lpstr>Droid Sans Fallback</vt:lpstr>
      <vt:lpstr>Arial Unicode MS</vt:lpstr>
      <vt:lpstr>OpenSymbol</vt:lpstr>
      <vt:lpstr>Office Theme</vt:lpstr>
      <vt:lpstr>Pilares para a criação de um código, uma visão sobre padrões de projeto e qualidade.</vt:lpstr>
      <vt:lpstr>Pillars for creating code, insight into design standards and quality.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weder</cp:lastModifiedBy>
  <cp:revision>314</cp:revision>
  <dcterms:created xsi:type="dcterms:W3CDTF">2022-10-07T16:34:41Z</dcterms:created>
  <dcterms:modified xsi:type="dcterms:W3CDTF">2022-10-07T16:34:41Z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